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8"/>
  </p:notesMasterIdLst>
  <p:sldIdLst>
    <p:sldId id="256" r:id="rId2"/>
    <p:sldId id="316" r:id="rId3"/>
    <p:sldId id="287" r:id="rId4"/>
    <p:sldId id="318" r:id="rId5"/>
    <p:sldId id="319" r:id="rId6"/>
    <p:sldId id="320" r:id="rId7"/>
    <p:sldId id="321" r:id="rId8"/>
    <p:sldId id="322" r:id="rId9"/>
    <p:sldId id="323" r:id="rId10"/>
    <p:sldId id="324" r:id="rId11"/>
    <p:sldId id="325" r:id="rId12"/>
    <p:sldId id="328" r:id="rId13"/>
    <p:sldId id="329" r:id="rId14"/>
    <p:sldId id="315" r:id="rId15"/>
    <p:sldId id="330" r:id="rId16"/>
    <p:sldId id="331" r:id="rId17"/>
    <p:sldId id="332" r:id="rId18"/>
    <p:sldId id="333" r:id="rId19"/>
    <p:sldId id="334" r:id="rId20"/>
    <p:sldId id="335" r:id="rId21"/>
    <p:sldId id="336" r:id="rId22"/>
    <p:sldId id="337" r:id="rId23"/>
    <p:sldId id="338" r:id="rId24"/>
    <p:sldId id="339" r:id="rId25"/>
    <p:sldId id="340" r:id="rId26"/>
    <p:sldId id="314" r:id="rId27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30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867" autoAdjust="0"/>
    <p:restoredTop sz="94660"/>
  </p:normalViewPr>
  <p:slideViewPr>
    <p:cSldViewPr>
      <p:cViewPr varScale="1">
        <p:scale>
          <a:sx n="64" d="100"/>
          <a:sy n="64" d="100"/>
        </p:scale>
        <p:origin x="159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BE47FE-DBEF-4A7C-A355-30CEA4604859}" type="datetimeFigureOut">
              <a:rPr lang="fr-FR" smtClean="0"/>
              <a:t>11/09/2020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BFCD01-F9CE-4C44-9F78-7DBF3D9CB33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120629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BFCD01-F9CE-4C44-9F78-7DBF3D9CB33F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637427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BFCD01-F9CE-4C44-9F78-7DBF3D9CB33F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214302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BFCD01-F9CE-4C44-9F78-7DBF3D9CB33F}" type="slidenum">
              <a:rPr lang="fr-FR" smtClean="0"/>
              <a:t>24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284318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BFCD01-F9CE-4C44-9F78-7DBF3D9CB33F}" type="slidenum">
              <a:rPr lang="fr-FR" smtClean="0"/>
              <a:t>25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38911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fr-FR"/>
              <a:t>Modifiez le style des sous-titres du masque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11/09/2020</a:t>
            </a:fld>
            <a:endParaRPr lang="fr-FR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11/09/2020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11/09/2020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11/09/2020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11/09/2020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11/09/2020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11/09/2020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11/09/2020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11/09/2020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11/09/2020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11/09/2020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fr-FR"/>
              <a:t>Cliquez sur l'icône pour ajouter une image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fr-FR"/>
              <a:t>Modifiez les styles du texte du masque</a:t>
            </a:r>
          </a:p>
          <a:p>
            <a:pPr lvl="1" eaLnBrk="1" latinLnBrk="0" hangingPunct="1"/>
            <a:r>
              <a:rPr kumimoji="0" lang="fr-FR"/>
              <a:t>Deuxième niveau</a:t>
            </a:r>
          </a:p>
          <a:p>
            <a:pPr lvl="2" eaLnBrk="1" latinLnBrk="0" hangingPunct="1"/>
            <a:r>
              <a:rPr kumimoji="0" lang="fr-FR"/>
              <a:t>Troisième niveau</a:t>
            </a:r>
          </a:p>
          <a:p>
            <a:pPr lvl="3" eaLnBrk="1" latinLnBrk="0" hangingPunct="1"/>
            <a:r>
              <a:rPr kumimoji="0" lang="fr-FR"/>
              <a:t>Quatrième niveau</a:t>
            </a:r>
          </a:p>
          <a:p>
            <a:pPr lvl="4" eaLnBrk="1" latinLnBrk="0" hangingPunct="1"/>
            <a:r>
              <a:rPr kumimoji="0" lang="fr-FR"/>
              <a:t>Cinquième niveau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3043F6C-A85B-4A8B-8892-12E9E148F830}" type="datetimeFigureOut">
              <a:rPr lang="fr-FR" smtClean="0"/>
              <a:t>11/09/2020</a:t>
            </a:fld>
            <a:endParaRPr lang="fr-FR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1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16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 anchor="ctr">
            <a:normAutofit fontScale="90000"/>
          </a:bodyPr>
          <a:lstStyle/>
          <a:p>
            <a:pPr algn="ctr"/>
            <a:r>
              <a:rPr lang="fr-FR" sz="8900" dirty="0"/>
              <a:t>Variable aléatoire</a:t>
            </a:r>
            <a:br>
              <a:rPr lang="fr-FR" sz="8900" dirty="0"/>
            </a:br>
            <a:r>
              <a:rPr lang="fr-FR" dirty="0"/>
              <a:t>Série 5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677744" y="4124672"/>
            <a:ext cx="7854696" cy="1752600"/>
          </a:xfrm>
        </p:spPr>
        <p:txBody>
          <a:bodyPr anchor="ctr"/>
          <a:lstStyle/>
          <a:p>
            <a:pPr algn="ctr"/>
            <a:r>
              <a:rPr lang="fr-FR" dirty="0">
                <a:latin typeface="+mj-lt"/>
              </a:rPr>
              <a:t>Activités mentales et automatismes en classe de première</a:t>
            </a:r>
          </a:p>
          <a:p>
            <a:pPr algn="ctr"/>
            <a:r>
              <a:rPr lang="fr-FR" dirty="0">
                <a:latin typeface="+mj-lt"/>
              </a:rPr>
              <a:t>IREM de Clermont-Ferrand</a:t>
            </a:r>
          </a:p>
        </p:txBody>
      </p:sp>
    </p:spTree>
    <p:extLst>
      <p:ext uri="{BB962C8B-B14F-4D97-AF65-F5344CB8AC3E}">
        <p14:creationId xmlns:p14="http://schemas.microsoft.com/office/powerpoint/2010/main" val="2533769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7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au 5">
                <a:extLst>
                  <a:ext uri="{FF2B5EF4-FFF2-40B4-BE49-F238E27FC236}">
                    <a16:creationId xmlns:a16="http://schemas.microsoft.com/office/drawing/2014/main" id="{B768045B-1E5F-4DF4-BBFC-ED10FCECF4CC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563177"/>
                  </p:ext>
                </p:extLst>
              </p:nvPr>
            </p:nvGraphicFramePr>
            <p:xfrm>
              <a:off x="972000" y="2529000"/>
              <a:ext cx="7200000" cy="180000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160000">
                      <a:extLst>
                        <a:ext uri="{9D8B030D-6E8A-4147-A177-3AD203B41FA5}">
                          <a16:colId xmlns:a16="http://schemas.microsoft.com/office/drawing/2014/main" val="2386628809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1604905730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334146143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3100742233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444528017"/>
                        </a:ext>
                      </a:extLst>
                    </a:gridCol>
                  </a:tblGrid>
                  <a:tr h="90000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fr-FR" sz="3600" b="0" dirty="0">
                            <a:solidFill>
                              <a:schemeClr val="tx1"/>
                            </a:solidFill>
                            <a:latin typeface="+mj-lt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2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3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849936174"/>
                      </a:ext>
                    </a:extLst>
                  </a:tr>
                  <a:tr h="90000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sty m:val="p"/>
                                  </m:rP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P</m:t>
                                </m:r>
                                <m: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m:rPr>
                                    <m:sty m:val="p"/>
                                  </m:rP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X</m:t>
                                </m:r>
                                <m: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  <m: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fr-FR" sz="3600" i="0" dirty="0">
                            <a:solidFill>
                              <a:schemeClr val="tx1"/>
                            </a:solidFill>
                            <a:latin typeface="+mj-lt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0,5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0,2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0,2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78168876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au 5">
                <a:extLst>
                  <a:ext uri="{FF2B5EF4-FFF2-40B4-BE49-F238E27FC236}">
                    <a16:creationId xmlns:a16="http://schemas.microsoft.com/office/drawing/2014/main" id="{B768045B-1E5F-4DF4-BBFC-ED10FCECF4CC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563177"/>
                  </p:ext>
                </p:extLst>
              </p:nvPr>
            </p:nvGraphicFramePr>
            <p:xfrm>
              <a:off x="972000" y="2529000"/>
              <a:ext cx="7200000" cy="180000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160000">
                      <a:extLst>
                        <a:ext uri="{9D8B030D-6E8A-4147-A177-3AD203B41FA5}">
                          <a16:colId xmlns:a16="http://schemas.microsoft.com/office/drawing/2014/main" val="2386628809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1604905730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334146143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3100742233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444528017"/>
                        </a:ext>
                      </a:extLst>
                    </a:gridCol>
                  </a:tblGrid>
                  <a:tr h="900000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282" t="-671" r="-234085" b="-1100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2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3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849936174"/>
                      </a:ext>
                    </a:extLst>
                  </a:tr>
                  <a:tr h="900000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282" t="-101351" r="-234085" b="-1081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0,5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0,2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0,2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781688763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A571120F-494A-4BD5-BD7C-0CD970AE16A8}"/>
                  </a:ext>
                </a:extLst>
              </p:cNvPr>
              <p:cNvSpPr/>
              <p:nvPr/>
            </p:nvSpPr>
            <p:spPr>
              <a:xfrm>
                <a:off x="3326018" y="4972857"/>
                <a:ext cx="2493568" cy="707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fr-FR" sz="4000" smtClean="0">
                          <a:latin typeface="Cambria Math" panose="02040503050406030204" pitchFamily="18" charset="0"/>
                        </a:rPr>
                        <m:t>P</m:t>
                      </m:r>
                      <m:d>
                        <m:dPr>
                          <m:ctrlPr>
                            <a:rPr lang="fr-FR" sz="40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m:rPr>
                              <m:sty m:val="p"/>
                            </m:rPr>
                            <a:rPr lang="fr-FR" sz="4000" smtClean="0">
                              <a:latin typeface="Cambria Math" panose="02040503050406030204" pitchFamily="18" charset="0"/>
                            </a:rPr>
                            <m:t>X</m:t>
                          </m:r>
                          <m:r>
                            <a:rPr lang="fr-FR" sz="40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≥</m:t>
                          </m:r>
                          <m:r>
                            <a:rPr lang="fr-FR" sz="4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e>
                      </m:d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?</m:t>
                      </m:r>
                    </m:oMath>
                  </m:oMathPara>
                </a14:m>
                <a:endParaRPr lang="fr-FR" sz="4000" dirty="0"/>
              </a:p>
            </p:txBody>
          </p:sp>
        </mc:Choice>
        <mc:Fallback xmlns=""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A571120F-494A-4BD5-BD7C-0CD970AE16A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26018" y="4972857"/>
                <a:ext cx="2493568" cy="70788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878851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8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au 5">
                <a:extLst>
                  <a:ext uri="{FF2B5EF4-FFF2-40B4-BE49-F238E27FC236}">
                    <a16:creationId xmlns:a16="http://schemas.microsoft.com/office/drawing/2014/main" id="{B768045B-1E5F-4DF4-BBFC-ED10FCECF4CC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6241374"/>
                  </p:ext>
                </p:extLst>
              </p:nvPr>
            </p:nvGraphicFramePr>
            <p:xfrm>
              <a:off x="1602000" y="2443114"/>
              <a:ext cx="5940000" cy="2022109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160000">
                      <a:extLst>
                        <a:ext uri="{9D8B030D-6E8A-4147-A177-3AD203B41FA5}">
                          <a16:colId xmlns:a16="http://schemas.microsoft.com/office/drawing/2014/main" val="2386628809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1604905730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334146143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3100742233"/>
                        </a:ext>
                      </a:extLst>
                    </a:gridCol>
                  </a:tblGrid>
                  <a:tr h="90000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fr-FR" sz="3600" b="0" dirty="0">
                            <a:solidFill>
                              <a:schemeClr val="tx1"/>
                            </a:solidFill>
                            <a:latin typeface="+mj-lt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-1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3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849936174"/>
                      </a:ext>
                    </a:extLst>
                  </a:tr>
                  <a:tr h="90000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sty m:val="p"/>
                                  </m:rP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P</m:t>
                                </m:r>
                                <m: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m:rPr>
                                    <m:sty m:val="p"/>
                                  </m:rP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X</m:t>
                                </m:r>
                                <m: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  <m: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fr-FR" sz="3600" i="0" dirty="0">
                            <a:solidFill>
                              <a:schemeClr val="tx1"/>
                            </a:solidFill>
                            <a:latin typeface="+mj-lt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3600" i="1" dirty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3600" b="0" i="1" dirty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num>
                                  <m:den>
                                    <m:r>
                                      <a:rPr lang="fr-FR" sz="3600" b="0" i="1" dirty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3600" dirty="0">
                            <a:solidFill>
                              <a:schemeClr val="tx1"/>
                            </a:solidFill>
                            <a:latin typeface="+mj-lt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3600" i="1" dirty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3600" b="0" i="1" dirty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fr-FR" sz="3600" b="0" i="1" dirty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4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3600" dirty="0">
                            <a:solidFill>
                              <a:schemeClr val="tx1"/>
                            </a:solidFill>
                            <a:latin typeface="+mj-lt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3600" i="1" dirty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3600" b="0" i="1" dirty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fr-FR" sz="3600" b="0" i="1" dirty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12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3600" dirty="0">
                            <a:solidFill>
                              <a:schemeClr val="tx1"/>
                            </a:solidFill>
                            <a:latin typeface="+mj-lt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78168876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au 5">
                <a:extLst>
                  <a:ext uri="{FF2B5EF4-FFF2-40B4-BE49-F238E27FC236}">
                    <a16:creationId xmlns:a16="http://schemas.microsoft.com/office/drawing/2014/main" id="{B768045B-1E5F-4DF4-BBFC-ED10FCECF4CC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6241374"/>
                  </p:ext>
                </p:extLst>
              </p:nvPr>
            </p:nvGraphicFramePr>
            <p:xfrm>
              <a:off x="1602000" y="2443114"/>
              <a:ext cx="5940000" cy="2022109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160000">
                      <a:extLst>
                        <a:ext uri="{9D8B030D-6E8A-4147-A177-3AD203B41FA5}">
                          <a16:colId xmlns:a16="http://schemas.microsoft.com/office/drawing/2014/main" val="2386628809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1604905730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334146143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3100742233"/>
                        </a:ext>
                      </a:extLst>
                    </a:gridCol>
                  </a:tblGrid>
                  <a:tr h="900000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282" t="-676" r="-176056" b="-1263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-1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3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849936174"/>
                      </a:ext>
                    </a:extLst>
                  </a:tr>
                  <a:tr h="1122109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282" t="-80541" r="-176056" b="-108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171981" t="-80541" r="-201932" b="-108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271981" t="-80541" r="-101932" b="-108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371981" t="-80541" r="-1932" b="-108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781688763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A571120F-494A-4BD5-BD7C-0CD970AE16A8}"/>
                  </a:ext>
                </a:extLst>
              </p:cNvPr>
              <p:cNvSpPr/>
              <p:nvPr/>
            </p:nvSpPr>
            <p:spPr>
              <a:xfrm>
                <a:off x="3326018" y="4972857"/>
                <a:ext cx="2493568" cy="707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fr-FR" sz="4000" smtClean="0">
                          <a:latin typeface="Cambria Math" panose="02040503050406030204" pitchFamily="18" charset="0"/>
                        </a:rPr>
                        <m:t>P</m:t>
                      </m:r>
                      <m:d>
                        <m:dPr>
                          <m:ctrlPr>
                            <a:rPr lang="fr-FR" sz="40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m:rPr>
                              <m:sty m:val="p"/>
                            </m:rPr>
                            <a:rPr lang="fr-FR" sz="4000" smtClean="0">
                              <a:latin typeface="Cambria Math" panose="02040503050406030204" pitchFamily="18" charset="0"/>
                            </a:rPr>
                            <m:t>X</m:t>
                          </m:r>
                          <m:r>
                            <a:rPr lang="fr-FR" sz="4000" b="0" i="0" smtClean="0">
                              <a:latin typeface="Cambria Math" panose="02040503050406030204" pitchFamily="18" charset="0"/>
                            </a:rPr>
                            <m:t>&lt;3</m:t>
                          </m:r>
                        </m:e>
                      </m:d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?</m:t>
                      </m:r>
                    </m:oMath>
                  </m:oMathPara>
                </a14:m>
                <a:endParaRPr lang="fr-FR" sz="4000" dirty="0"/>
              </a:p>
            </p:txBody>
          </p:sp>
        </mc:Choice>
        <mc:Fallback xmlns=""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A571120F-494A-4BD5-BD7C-0CD970AE16A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26018" y="4972857"/>
                <a:ext cx="2493568" cy="70788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344050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9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A571120F-494A-4BD5-BD7C-0CD970AE16A8}"/>
                  </a:ext>
                </a:extLst>
              </p:cNvPr>
              <p:cNvSpPr/>
              <p:nvPr/>
            </p:nvSpPr>
            <p:spPr>
              <a:xfrm>
                <a:off x="2267744" y="5086156"/>
                <a:ext cx="5167377" cy="707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fr-FR" sz="4000" smtClean="0">
                          <a:latin typeface="Cambria Math" panose="02040503050406030204" pitchFamily="18" charset="0"/>
                        </a:rPr>
                        <m:t>P</m:t>
                      </m:r>
                      <m:d>
                        <m:dPr>
                          <m:ctrlPr>
                            <a:rPr lang="fr-FR" sz="40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sz="4000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m:rPr>
                              <m:sty m:val="p"/>
                            </m:rPr>
                            <a:rPr lang="fr-FR" sz="4000">
                              <a:latin typeface="Cambria Math" panose="02040503050406030204" pitchFamily="18" charset="0"/>
                            </a:rPr>
                            <m:t>X</m:t>
                          </m:r>
                          <m:r>
                            <a:rPr lang="fr-FR" sz="4000">
                              <a:latin typeface="Cambria Math" panose="02040503050406030204" pitchFamily="18" charset="0"/>
                            </a:rPr>
                            <m:t>=2)</m:t>
                          </m:r>
                          <m:r>
                            <a:rPr lang="fr-FR" sz="4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∪(</m:t>
                          </m:r>
                          <m:r>
                            <m:rPr>
                              <m:sty m:val="p"/>
                            </m:rPr>
                            <a:rPr lang="fr-FR" sz="400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X</m:t>
                          </m:r>
                          <m:r>
                            <a:rPr lang="fr-FR" sz="400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=4)</m:t>
                          </m:r>
                        </m:e>
                      </m:d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?</m:t>
                      </m:r>
                    </m:oMath>
                  </m:oMathPara>
                </a14:m>
                <a:endParaRPr lang="fr-FR" sz="4000" dirty="0"/>
              </a:p>
            </p:txBody>
          </p:sp>
        </mc:Choice>
        <mc:Fallback xmlns=""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A571120F-494A-4BD5-BD7C-0CD970AE16A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67744" y="5086156"/>
                <a:ext cx="5167377" cy="70788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Tableau 5">
                <a:extLst>
                  <a:ext uri="{FF2B5EF4-FFF2-40B4-BE49-F238E27FC236}">
                    <a16:creationId xmlns:a16="http://schemas.microsoft.com/office/drawing/2014/main" id="{0F9A6C23-E272-43F8-AEC4-523796E98229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50412525"/>
                  </p:ext>
                </p:extLst>
              </p:nvPr>
            </p:nvGraphicFramePr>
            <p:xfrm>
              <a:off x="972000" y="2529000"/>
              <a:ext cx="7200000" cy="2022109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160000">
                      <a:extLst>
                        <a:ext uri="{9D8B030D-6E8A-4147-A177-3AD203B41FA5}">
                          <a16:colId xmlns:a16="http://schemas.microsoft.com/office/drawing/2014/main" val="2386628809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1604905730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334146143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3100742233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444528017"/>
                        </a:ext>
                      </a:extLst>
                    </a:gridCol>
                  </a:tblGrid>
                  <a:tr h="90000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fr-FR" sz="3600" b="0" dirty="0">
                            <a:solidFill>
                              <a:schemeClr val="tx1"/>
                            </a:solidFill>
                            <a:latin typeface="+mj-lt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2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3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4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849936174"/>
                      </a:ext>
                    </a:extLst>
                  </a:tr>
                  <a:tr h="90000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sty m:val="p"/>
                                  </m:rP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P</m:t>
                                </m:r>
                                <m: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m:rPr>
                                    <m:sty m:val="p"/>
                                  </m:rP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X</m:t>
                                </m:r>
                                <m: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  <m: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fr-FR" sz="3600" i="0" dirty="0">
                            <a:solidFill>
                              <a:schemeClr val="tx1"/>
                            </a:solidFill>
                            <a:latin typeface="+mj-lt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3600" i="1" dirty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3600" b="0" i="1" dirty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fr-FR" sz="3600" b="0" i="1" dirty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3600" dirty="0">
                            <a:solidFill>
                              <a:schemeClr val="tx1"/>
                            </a:solidFill>
                            <a:latin typeface="+mj-lt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3600" i="1" dirty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3600" b="0" i="1" dirty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fr-FR" sz="3600" b="0" i="1" dirty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3600" dirty="0">
                            <a:solidFill>
                              <a:schemeClr val="tx1"/>
                            </a:solidFill>
                            <a:latin typeface="+mj-lt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3600" i="1" dirty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3600" b="0" i="1" dirty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fr-FR" sz="3600" b="0" i="1" dirty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12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3600" dirty="0">
                            <a:solidFill>
                              <a:schemeClr val="tx1"/>
                            </a:solidFill>
                            <a:latin typeface="+mj-lt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3600" i="1" dirty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3600" b="0" i="1" dirty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fr-FR" sz="3600" b="0" i="1" dirty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12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3600" dirty="0">
                            <a:solidFill>
                              <a:schemeClr val="tx1"/>
                            </a:solidFill>
                            <a:latin typeface="+mj-lt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78168876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Tableau 5">
                <a:extLst>
                  <a:ext uri="{FF2B5EF4-FFF2-40B4-BE49-F238E27FC236}">
                    <a16:creationId xmlns:a16="http://schemas.microsoft.com/office/drawing/2014/main" id="{0F9A6C23-E272-43F8-AEC4-523796E98229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50412525"/>
                  </p:ext>
                </p:extLst>
              </p:nvPr>
            </p:nvGraphicFramePr>
            <p:xfrm>
              <a:off x="972000" y="2529000"/>
              <a:ext cx="7200000" cy="2022109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160000">
                      <a:extLst>
                        <a:ext uri="{9D8B030D-6E8A-4147-A177-3AD203B41FA5}">
                          <a16:colId xmlns:a16="http://schemas.microsoft.com/office/drawing/2014/main" val="2386628809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1604905730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334146143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3100742233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444528017"/>
                        </a:ext>
                      </a:extLst>
                    </a:gridCol>
                  </a:tblGrid>
                  <a:tr h="900000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4"/>
                          <a:stretch>
                            <a:fillRect l="-282" t="-676" r="-234085" b="-1263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2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3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4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849936174"/>
                      </a:ext>
                    </a:extLst>
                  </a:tr>
                  <a:tr h="1122109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4"/>
                          <a:stretch>
                            <a:fillRect l="-282" t="-80541" r="-234085" b="-108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4"/>
                          <a:stretch>
                            <a:fillRect l="-172816" t="-80541" r="-303398" b="-108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4"/>
                          <a:stretch>
                            <a:fillRect l="-271498" t="-80541" r="-201932" b="-108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4"/>
                          <a:stretch>
                            <a:fillRect l="-371498" t="-80541" r="-101932" b="-108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4"/>
                          <a:stretch>
                            <a:fillRect l="-471498" t="-80541" r="-1932" b="-108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781688763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6902149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10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A571120F-494A-4BD5-BD7C-0CD970AE16A8}"/>
                  </a:ext>
                </a:extLst>
              </p:cNvPr>
              <p:cNvSpPr/>
              <p:nvPr/>
            </p:nvSpPr>
            <p:spPr>
              <a:xfrm>
                <a:off x="3300530" y="5083911"/>
                <a:ext cx="2542940" cy="707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fr-FR" sz="4000" smtClean="0">
                          <a:latin typeface="Cambria Math" panose="02040503050406030204" pitchFamily="18" charset="0"/>
                        </a:rPr>
                        <m:t>P</m:t>
                      </m:r>
                      <m:d>
                        <m:dPr>
                          <m:ctrlPr>
                            <a:rPr lang="fr-FR" sz="40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m:rPr>
                              <m:sty m:val="p"/>
                            </m:rPr>
                            <a:rPr lang="fr-FR" sz="4000" b="0" i="0" smtClean="0">
                              <a:latin typeface="Cambria Math" panose="02040503050406030204" pitchFamily="18" charset="0"/>
                            </a:rPr>
                            <m:t>X</m:t>
                          </m:r>
                          <m:r>
                            <a:rPr lang="fr-FR" sz="4000" b="0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≥0</m:t>
                          </m:r>
                        </m:e>
                      </m:d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?</m:t>
                      </m:r>
                    </m:oMath>
                  </m:oMathPara>
                </a14:m>
                <a:endParaRPr lang="fr-FR" sz="4000" dirty="0"/>
              </a:p>
            </p:txBody>
          </p:sp>
        </mc:Choice>
        <mc:Fallback xmlns=""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A571120F-494A-4BD5-BD7C-0CD970AE16A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00530" y="5083911"/>
                <a:ext cx="2542940" cy="70788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Tableau 5">
                <a:extLst>
                  <a:ext uri="{FF2B5EF4-FFF2-40B4-BE49-F238E27FC236}">
                    <a16:creationId xmlns:a16="http://schemas.microsoft.com/office/drawing/2014/main" id="{0F9A6C23-E272-43F8-AEC4-523796E98229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89570872"/>
                  </p:ext>
                </p:extLst>
              </p:nvPr>
            </p:nvGraphicFramePr>
            <p:xfrm>
              <a:off x="972000" y="2529000"/>
              <a:ext cx="7200000" cy="2022109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160000">
                      <a:extLst>
                        <a:ext uri="{9D8B030D-6E8A-4147-A177-3AD203B41FA5}">
                          <a16:colId xmlns:a16="http://schemas.microsoft.com/office/drawing/2014/main" val="2386628809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1604905730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334146143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3100742233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444528017"/>
                        </a:ext>
                      </a:extLst>
                    </a:gridCol>
                  </a:tblGrid>
                  <a:tr h="90000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fr-FR" sz="3600" b="0" dirty="0">
                            <a:solidFill>
                              <a:schemeClr val="tx1"/>
                            </a:solidFill>
                            <a:latin typeface="+mj-lt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-2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2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849936174"/>
                      </a:ext>
                    </a:extLst>
                  </a:tr>
                  <a:tr h="90000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sty m:val="p"/>
                                  </m:rP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P</m:t>
                                </m:r>
                                <m: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m:rPr>
                                    <m:sty m:val="p"/>
                                  </m:rP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X</m:t>
                                </m:r>
                                <m: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  <m: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fr-FR" sz="3600" i="0" dirty="0">
                            <a:solidFill>
                              <a:schemeClr val="tx1"/>
                            </a:solidFill>
                            <a:latin typeface="+mj-lt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3600" i="1" dirty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3600" b="0" i="1" dirty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fr-FR" sz="3600" b="0" i="1" dirty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4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3600" dirty="0">
                            <a:solidFill>
                              <a:schemeClr val="tx1"/>
                            </a:solidFill>
                            <a:latin typeface="+mj-lt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3600" i="1" dirty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3600" b="0" i="1" dirty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fr-FR" sz="3600" b="0" i="1" dirty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6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3600" dirty="0">
                            <a:solidFill>
                              <a:schemeClr val="tx1"/>
                            </a:solidFill>
                            <a:latin typeface="+mj-lt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3600" i="1" dirty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3600" b="0" i="1" dirty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fr-FR" sz="3600" b="0" i="1" dirty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3600" dirty="0">
                            <a:solidFill>
                              <a:schemeClr val="tx1"/>
                            </a:solidFill>
                            <a:latin typeface="+mj-lt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3600" i="1" dirty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3600" b="0" i="1" dirty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fr-FR" sz="3600" b="0" i="1" dirty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4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3600" dirty="0">
                            <a:solidFill>
                              <a:schemeClr val="tx1"/>
                            </a:solidFill>
                            <a:latin typeface="+mj-lt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78168876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Tableau 5">
                <a:extLst>
                  <a:ext uri="{FF2B5EF4-FFF2-40B4-BE49-F238E27FC236}">
                    <a16:creationId xmlns:a16="http://schemas.microsoft.com/office/drawing/2014/main" id="{0F9A6C23-E272-43F8-AEC4-523796E98229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89570872"/>
                  </p:ext>
                </p:extLst>
              </p:nvPr>
            </p:nvGraphicFramePr>
            <p:xfrm>
              <a:off x="972000" y="2529000"/>
              <a:ext cx="7200000" cy="2022109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160000">
                      <a:extLst>
                        <a:ext uri="{9D8B030D-6E8A-4147-A177-3AD203B41FA5}">
                          <a16:colId xmlns:a16="http://schemas.microsoft.com/office/drawing/2014/main" val="2386628809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1604905730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334146143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3100742233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444528017"/>
                        </a:ext>
                      </a:extLst>
                    </a:gridCol>
                  </a:tblGrid>
                  <a:tr h="900000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4"/>
                          <a:stretch>
                            <a:fillRect l="-282" t="-676" r="-234085" b="-1263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-2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2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849936174"/>
                      </a:ext>
                    </a:extLst>
                  </a:tr>
                  <a:tr h="1122109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4"/>
                          <a:stretch>
                            <a:fillRect l="-282" t="-80541" r="-234085" b="-108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4"/>
                          <a:stretch>
                            <a:fillRect l="-172816" t="-80541" r="-303398" b="-108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4"/>
                          <a:stretch>
                            <a:fillRect l="-271498" t="-80541" r="-201932" b="-108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4"/>
                          <a:stretch>
                            <a:fillRect l="-371498" t="-80541" r="-101932" b="-108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4"/>
                          <a:stretch>
                            <a:fillRect l="-471498" t="-80541" r="-1932" b="-108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781688763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43451160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fr-FR" sz="8900" dirty="0"/>
              <a:t>Correction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677744" y="4124672"/>
            <a:ext cx="7854696" cy="1752600"/>
          </a:xfrm>
        </p:spPr>
        <p:txBody>
          <a:bodyPr anchor="ctr"/>
          <a:lstStyle/>
          <a:p>
            <a:pPr algn="ctr"/>
            <a:r>
              <a:rPr lang="fr-FR" dirty="0">
                <a:latin typeface="+mj-lt"/>
              </a:rPr>
              <a:t>Activités mentales et automatismes en classe de première</a:t>
            </a:r>
          </a:p>
          <a:p>
            <a:pPr algn="ctr"/>
            <a:r>
              <a:rPr lang="fr-FR" dirty="0">
                <a:latin typeface="+mj-lt"/>
              </a:rPr>
              <a:t>IREM de Clermont-Ferrand</a:t>
            </a:r>
          </a:p>
        </p:txBody>
      </p:sp>
    </p:spTree>
    <p:extLst>
      <p:ext uri="{BB962C8B-B14F-4D97-AF65-F5344CB8AC3E}">
        <p14:creationId xmlns:p14="http://schemas.microsoft.com/office/powerpoint/2010/main" val="3831227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1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au 5">
                <a:extLst>
                  <a:ext uri="{FF2B5EF4-FFF2-40B4-BE49-F238E27FC236}">
                    <a16:creationId xmlns:a16="http://schemas.microsoft.com/office/drawing/2014/main" id="{B768045B-1E5F-4DF4-BBFC-ED10FCECF4CC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972000" y="2529000"/>
              <a:ext cx="7200000" cy="180000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160000">
                      <a:extLst>
                        <a:ext uri="{9D8B030D-6E8A-4147-A177-3AD203B41FA5}">
                          <a16:colId xmlns:a16="http://schemas.microsoft.com/office/drawing/2014/main" val="2386628809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1604905730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334146143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3100742233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444528017"/>
                        </a:ext>
                      </a:extLst>
                    </a:gridCol>
                  </a:tblGrid>
                  <a:tr h="90000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fr-FR" sz="3600" b="0" dirty="0">
                            <a:solidFill>
                              <a:schemeClr val="tx1"/>
                            </a:solidFill>
                            <a:latin typeface="+mj-lt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-3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7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15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849936174"/>
                      </a:ext>
                    </a:extLst>
                  </a:tr>
                  <a:tr h="90000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sty m:val="p"/>
                                  </m:rP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P</m:t>
                                </m:r>
                                <m: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m:rPr>
                                    <m:sty m:val="p"/>
                                  </m:rP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X</m:t>
                                </m:r>
                                <m: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  <m: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fr-FR" sz="3600" i="0" dirty="0">
                            <a:solidFill>
                              <a:schemeClr val="tx1"/>
                            </a:solidFill>
                            <a:latin typeface="+mj-lt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0,3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0,02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0,4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78168876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au 5">
                <a:extLst>
                  <a:ext uri="{FF2B5EF4-FFF2-40B4-BE49-F238E27FC236}">
                    <a16:creationId xmlns:a16="http://schemas.microsoft.com/office/drawing/2014/main" id="{B768045B-1E5F-4DF4-BBFC-ED10FCECF4CC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972000" y="2529000"/>
              <a:ext cx="7200000" cy="180000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160000">
                      <a:extLst>
                        <a:ext uri="{9D8B030D-6E8A-4147-A177-3AD203B41FA5}">
                          <a16:colId xmlns:a16="http://schemas.microsoft.com/office/drawing/2014/main" val="2386628809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1604905730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334146143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3100742233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444528017"/>
                        </a:ext>
                      </a:extLst>
                    </a:gridCol>
                  </a:tblGrid>
                  <a:tr h="900000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282" t="-671" r="-234085" b="-1100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-3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7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15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849936174"/>
                      </a:ext>
                    </a:extLst>
                  </a:tr>
                  <a:tr h="900000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282" t="-101351" r="-234085" b="-1081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0,3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0,02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0,4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781688763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27DBBB00-2FCE-4A53-835C-EDAB00D1D349}"/>
                  </a:ext>
                </a:extLst>
              </p:cNvPr>
              <p:cNvSpPr/>
              <p:nvPr/>
            </p:nvSpPr>
            <p:spPr>
              <a:xfrm>
                <a:off x="1534566" y="4922520"/>
                <a:ext cx="6074868" cy="707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000" i="1" smtClean="0">
                          <a:solidFill>
                            <a:schemeClr val="accent3"/>
                          </a:solidFill>
                          <a:latin typeface="Cambria Math" panose="02040503050406030204" pitchFamily="18" charset="0"/>
                        </a:rPr>
                        <m:t>0</m:t>
                      </m:r>
                      <m:r>
                        <a:rPr lang="fr-FR" sz="4000" b="0" i="1" smtClean="0">
                          <a:solidFill>
                            <a:schemeClr val="accent3"/>
                          </a:solidFill>
                          <a:latin typeface="Cambria Math" panose="02040503050406030204" pitchFamily="18" charset="0"/>
                        </a:rPr>
                        <m:t>,1+0,3+0,02+0,4</m:t>
                      </m:r>
                      <m:r>
                        <a:rPr lang="fr-FR" sz="4000" b="0" i="1" smtClean="0">
                          <a:solidFill>
                            <a:schemeClr val="accent3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≠1</m:t>
                      </m:r>
                    </m:oMath>
                  </m:oMathPara>
                </a14:m>
                <a:endParaRPr lang="fr-FR" sz="4000" dirty="0">
                  <a:solidFill>
                    <a:schemeClr val="accent3"/>
                  </a:solidFill>
                </a:endParaRPr>
              </a:p>
            </p:txBody>
          </p:sp>
        </mc:Choice>
        <mc:Fallback xmlns="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27DBBB00-2FCE-4A53-835C-EDAB00D1D34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34566" y="4922520"/>
                <a:ext cx="6074868" cy="70788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Parchemin : horizontal 3">
            <a:extLst>
              <a:ext uri="{FF2B5EF4-FFF2-40B4-BE49-F238E27FC236}">
                <a16:creationId xmlns:a16="http://schemas.microsoft.com/office/drawing/2014/main" id="{E72DBFAE-5AE8-458D-9C57-AA50CDDC34E5}"/>
              </a:ext>
            </a:extLst>
          </p:cNvPr>
          <p:cNvSpPr/>
          <p:nvPr/>
        </p:nvSpPr>
        <p:spPr>
          <a:xfrm>
            <a:off x="457200" y="4759827"/>
            <a:ext cx="1143000" cy="1033272"/>
          </a:xfrm>
          <a:prstGeom prst="horizontalScroll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FAUX</a:t>
            </a:r>
          </a:p>
        </p:txBody>
      </p:sp>
    </p:spTree>
    <p:extLst>
      <p:ext uri="{BB962C8B-B14F-4D97-AF65-F5344CB8AC3E}">
        <p14:creationId xmlns:p14="http://schemas.microsoft.com/office/powerpoint/2010/main" val="3963670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2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au 5">
                <a:extLst>
                  <a:ext uri="{FF2B5EF4-FFF2-40B4-BE49-F238E27FC236}">
                    <a16:creationId xmlns:a16="http://schemas.microsoft.com/office/drawing/2014/main" id="{B768045B-1E5F-4DF4-BBFC-ED10FCECF4CC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972000" y="2529000"/>
              <a:ext cx="7200000" cy="180000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160000">
                      <a:extLst>
                        <a:ext uri="{9D8B030D-6E8A-4147-A177-3AD203B41FA5}">
                          <a16:colId xmlns:a16="http://schemas.microsoft.com/office/drawing/2014/main" val="2386628809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1604905730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334146143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3100742233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444528017"/>
                        </a:ext>
                      </a:extLst>
                    </a:gridCol>
                  </a:tblGrid>
                  <a:tr h="90000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fr-FR" sz="3600" b="0" dirty="0">
                            <a:solidFill>
                              <a:schemeClr val="tx1"/>
                            </a:solidFill>
                            <a:latin typeface="+mj-lt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2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3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4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849936174"/>
                      </a:ext>
                    </a:extLst>
                  </a:tr>
                  <a:tr h="90000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sty m:val="p"/>
                                  </m:rP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P</m:t>
                                </m:r>
                                <m: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m:rPr>
                                    <m:sty m:val="p"/>
                                  </m:rP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X</m:t>
                                </m:r>
                                <m: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  <m: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fr-FR" sz="3600" i="0" dirty="0">
                            <a:solidFill>
                              <a:schemeClr val="tx1"/>
                            </a:solidFill>
                            <a:latin typeface="+mj-lt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1,2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0,4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- 0,7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78168876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au 5">
                <a:extLst>
                  <a:ext uri="{FF2B5EF4-FFF2-40B4-BE49-F238E27FC236}">
                    <a16:creationId xmlns:a16="http://schemas.microsoft.com/office/drawing/2014/main" id="{B768045B-1E5F-4DF4-BBFC-ED10FCECF4CC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972000" y="2529000"/>
              <a:ext cx="7200000" cy="180000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160000">
                      <a:extLst>
                        <a:ext uri="{9D8B030D-6E8A-4147-A177-3AD203B41FA5}">
                          <a16:colId xmlns:a16="http://schemas.microsoft.com/office/drawing/2014/main" val="2386628809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1604905730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334146143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3100742233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444528017"/>
                        </a:ext>
                      </a:extLst>
                    </a:gridCol>
                  </a:tblGrid>
                  <a:tr h="900000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282" t="-671" r="-234085" b="-1100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2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3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4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849936174"/>
                      </a:ext>
                    </a:extLst>
                  </a:tr>
                  <a:tr h="900000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282" t="-101351" r="-234085" b="-1081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1,2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0,4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- 0,7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781688763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B868B70E-FD1F-4362-883E-268744CB032B}"/>
                  </a:ext>
                </a:extLst>
              </p:cNvPr>
              <p:cNvSpPr/>
              <p:nvPr/>
            </p:nvSpPr>
            <p:spPr>
              <a:xfrm>
                <a:off x="3069983" y="4905851"/>
                <a:ext cx="4147033" cy="707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 xmlns:m="http://schemas.openxmlformats.org/officeDocument/2006/math">
                    <m:r>
                      <a:rPr lang="fr-FR" sz="4000" i="1" smtClean="0">
                        <a:solidFill>
                          <a:schemeClr val="accent3"/>
                        </a:solidFill>
                        <a:latin typeface="+mj-lt"/>
                      </a:rPr>
                      <m:t>1</m:t>
                    </m:r>
                    <m:r>
                      <a:rPr lang="fr-FR" sz="4000" b="0" i="1" smtClean="0">
                        <a:solidFill>
                          <a:schemeClr val="accent3"/>
                        </a:solidFill>
                        <a:latin typeface="+mj-lt"/>
                      </a:rPr>
                      <m:t>,2&gt;</m:t>
                    </m:r>
                    <m:r>
                      <a:rPr lang="fr-FR" sz="4000" b="0" i="1" smtClean="0">
                        <a:solidFill>
                          <a:schemeClr val="accent3"/>
                        </a:solidFill>
                        <a:latin typeface="+mj-lt"/>
                        <a:ea typeface="Cambria Math" panose="02040503050406030204" pitchFamily="18" charset="0"/>
                      </a:rPr>
                      <m:t>1</m:t>
                    </m:r>
                  </m:oMath>
                </a14:m>
                <a:r>
                  <a:rPr lang="fr-FR" sz="4000" dirty="0">
                    <a:solidFill>
                      <a:schemeClr val="accent3"/>
                    </a:solidFill>
                    <a:latin typeface="+mj-lt"/>
                  </a:rPr>
                  <a:t> ou -0,7 &lt; 0</a:t>
                </a:r>
              </a:p>
            </p:txBody>
          </p:sp>
        </mc:Choice>
        <mc:Fallback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B868B70E-FD1F-4362-883E-268744CB032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69983" y="4905851"/>
                <a:ext cx="4147033" cy="707886"/>
              </a:xfrm>
              <a:prstGeom prst="rect">
                <a:avLst/>
              </a:prstGeom>
              <a:blipFill>
                <a:blip r:embed="rId3"/>
                <a:stretch>
                  <a:fillRect t="-15517" r="-3824" b="-3620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Parchemin : horizontal 7">
            <a:extLst>
              <a:ext uri="{FF2B5EF4-FFF2-40B4-BE49-F238E27FC236}">
                <a16:creationId xmlns:a16="http://schemas.microsoft.com/office/drawing/2014/main" id="{B74AF4D7-D49F-43AC-88D3-41AA95902475}"/>
              </a:ext>
            </a:extLst>
          </p:cNvPr>
          <p:cNvSpPr/>
          <p:nvPr/>
        </p:nvSpPr>
        <p:spPr>
          <a:xfrm>
            <a:off x="457200" y="4759827"/>
            <a:ext cx="1143000" cy="1033272"/>
          </a:xfrm>
          <a:prstGeom prst="horizontalScroll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FAUX</a:t>
            </a:r>
          </a:p>
        </p:txBody>
      </p:sp>
    </p:spTree>
    <p:extLst>
      <p:ext uri="{BB962C8B-B14F-4D97-AF65-F5344CB8AC3E}">
        <p14:creationId xmlns:p14="http://schemas.microsoft.com/office/powerpoint/2010/main" val="2279943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3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au 5">
                <a:extLst>
                  <a:ext uri="{FF2B5EF4-FFF2-40B4-BE49-F238E27FC236}">
                    <a16:creationId xmlns:a16="http://schemas.microsoft.com/office/drawing/2014/main" id="{B768045B-1E5F-4DF4-BBFC-ED10FCECF4CC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972000" y="2529000"/>
              <a:ext cx="7200000" cy="180000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160000">
                      <a:extLst>
                        <a:ext uri="{9D8B030D-6E8A-4147-A177-3AD203B41FA5}">
                          <a16:colId xmlns:a16="http://schemas.microsoft.com/office/drawing/2014/main" val="2386628809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1604905730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334146143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3100742233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444528017"/>
                        </a:ext>
                      </a:extLst>
                    </a:gridCol>
                  </a:tblGrid>
                  <a:tr h="90000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fr-FR" sz="3600" b="0" dirty="0">
                            <a:solidFill>
                              <a:schemeClr val="tx1"/>
                            </a:solidFill>
                            <a:latin typeface="+mj-lt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-10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-5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5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849936174"/>
                      </a:ext>
                    </a:extLst>
                  </a:tr>
                  <a:tr h="90000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sty m:val="p"/>
                                  </m:rP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P</m:t>
                                </m:r>
                                <m: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m:rPr>
                                    <m:sty m:val="p"/>
                                  </m:rP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X</m:t>
                                </m:r>
                                <m: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  <m: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fr-FR" sz="3600" i="0" dirty="0">
                            <a:solidFill>
                              <a:schemeClr val="tx1"/>
                            </a:solidFill>
                            <a:latin typeface="+mj-lt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0,16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0,2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0,04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0,6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78168876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au 5">
                <a:extLst>
                  <a:ext uri="{FF2B5EF4-FFF2-40B4-BE49-F238E27FC236}">
                    <a16:creationId xmlns:a16="http://schemas.microsoft.com/office/drawing/2014/main" id="{B768045B-1E5F-4DF4-BBFC-ED10FCECF4CC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972000" y="2529000"/>
              <a:ext cx="7200000" cy="180000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160000">
                      <a:extLst>
                        <a:ext uri="{9D8B030D-6E8A-4147-A177-3AD203B41FA5}">
                          <a16:colId xmlns:a16="http://schemas.microsoft.com/office/drawing/2014/main" val="2386628809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1604905730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334146143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3100742233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444528017"/>
                        </a:ext>
                      </a:extLst>
                    </a:gridCol>
                  </a:tblGrid>
                  <a:tr h="900000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282" t="-671" r="-234085" b="-1100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-10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-5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5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849936174"/>
                      </a:ext>
                    </a:extLst>
                  </a:tr>
                  <a:tr h="900000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282" t="-101351" r="-234085" b="-1081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0,16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0,2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0,04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0,6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781688763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6" name="Parchemin : horizontal 5">
            <a:extLst>
              <a:ext uri="{FF2B5EF4-FFF2-40B4-BE49-F238E27FC236}">
                <a16:creationId xmlns:a16="http://schemas.microsoft.com/office/drawing/2014/main" id="{9381F32C-130A-4594-8E0B-F1CF1F38B481}"/>
              </a:ext>
            </a:extLst>
          </p:cNvPr>
          <p:cNvSpPr/>
          <p:nvPr/>
        </p:nvSpPr>
        <p:spPr>
          <a:xfrm>
            <a:off x="451879" y="4759827"/>
            <a:ext cx="1143000" cy="1033272"/>
          </a:xfrm>
          <a:prstGeom prst="horizontalScroll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vrai</a:t>
            </a:r>
          </a:p>
        </p:txBody>
      </p:sp>
    </p:spTree>
    <p:extLst>
      <p:ext uri="{BB962C8B-B14F-4D97-AF65-F5344CB8AC3E}">
        <p14:creationId xmlns:p14="http://schemas.microsoft.com/office/powerpoint/2010/main" val="2533567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4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au 5">
                <a:extLst>
                  <a:ext uri="{FF2B5EF4-FFF2-40B4-BE49-F238E27FC236}">
                    <a16:creationId xmlns:a16="http://schemas.microsoft.com/office/drawing/2014/main" id="{B768045B-1E5F-4DF4-BBFC-ED10FCECF4CC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972000" y="2529000"/>
              <a:ext cx="7200000" cy="180000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160000">
                      <a:extLst>
                        <a:ext uri="{9D8B030D-6E8A-4147-A177-3AD203B41FA5}">
                          <a16:colId xmlns:a16="http://schemas.microsoft.com/office/drawing/2014/main" val="2386628809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1604905730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334146143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3100742233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444528017"/>
                        </a:ext>
                      </a:extLst>
                    </a:gridCol>
                  </a:tblGrid>
                  <a:tr h="90000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fr-FR" sz="3600" b="0" dirty="0">
                            <a:solidFill>
                              <a:schemeClr val="tx1"/>
                            </a:solidFill>
                            <a:latin typeface="+mj-lt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0,5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1,5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2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2,5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849936174"/>
                      </a:ext>
                    </a:extLst>
                  </a:tr>
                  <a:tr h="90000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sty m:val="p"/>
                                  </m:rP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P</m:t>
                                </m:r>
                                <m: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m:rPr>
                                    <m:sty m:val="p"/>
                                  </m:rP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X</m:t>
                                </m:r>
                                <m: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  <m: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fr-FR" sz="3600" i="0" dirty="0">
                            <a:solidFill>
                              <a:schemeClr val="tx1"/>
                            </a:solidFill>
                            <a:latin typeface="+mj-lt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0,4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0,34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0,26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78168876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au 5">
                <a:extLst>
                  <a:ext uri="{FF2B5EF4-FFF2-40B4-BE49-F238E27FC236}">
                    <a16:creationId xmlns:a16="http://schemas.microsoft.com/office/drawing/2014/main" id="{B768045B-1E5F-4DF4-BBFC-ED10FCECF4CC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972000" y="2529000"/>
              <a:ext cx="7200000" cy="180000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160000">
                      <a:extLst>
                        <a:ext uri="{9D8B030D-6E8A-4147-A177-3AD203B41FA5}">
                          <a16:colId xmlns:a16="http://schemas.microsoft.com/office/drawing/2014/main" val="2386628809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1604905730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334146143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3100742233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444528017"/>
                        </a:ext>
                      </a:extLst>
                    </a:gridCol>
                  </a:tblGrid>
                  <a:tr h="900000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282" t="-671" r="-234085" b="-1100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0,5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1,5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2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2,5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849936174"/>
                      </a:ext>
                    </a:extLst>
                  </a:tr>
                  <a:tr h="900000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282" t="-101351" r="-234085" b="-1081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0,4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0,34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0,26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781688763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6" name="Parchemin : horizontal 5">
            <a:extLst>
              <a:ext uri="{FF2B5EF4-FFF2-40B4-BE49-F238E27FC236}">
                <a16:creationId xmlns:a16="http://schemas.microsoft.com/office/drawing/2014/main" id="{D204542E-3E2F-417D-B50A-43E2F0A5F3B6}"/>
              </a:ext>
            </a:extLst>
          </p:cNvPr>
          <p:cNvSpPr/>
          <p:nvPr/>
        </p:nvSpPr>
        <p:spPr>
          <a:xfrm>
            <a:off x="457200" y="4759827"/>
            <a:ext cx="1143000" cy="1033272"/>
          </a:xfrm>
          <a:prstGeom prst="horizontalScroll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FAUX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9930B466-961D-467A-8B7E-D88FD66EB98F}"/>
                  </a:ext>
                </a:extLst>
              </p:cNvPr>
              <p:cNvSpPr/>
              <p:nvPr/>
            </p:nvSpPr>
            <p:spPr>
              <a:xfrm>
                <a:off x="1534566" y="4922520"/>
                <a:ext cx="6748129" cy="707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000" i="1" smtClean="0">
                          <a:solidFill>
                            <a:schemeClr val="accent3"/>
                          </a:solidFill>
                          <a:latin typeface="Cambria Math" panose="02040503050406030204" pitchFamily="18" charset="0"/>
                        </a:rPr>
                        <m:t>0</m:t>
                      </m:r>
                      <m:r>
                        <a:rPr lang="fr-FR" sz="4000" b="0" i="1" smtClean="0">
                          <a:solidFill>
                            <a:schemeClr val="accent3"/>
                          </a:solidFill>
                          <a:latin typeface="Cambria Math" panose="02040503050406030204" pitchFamily="18" charset="0"/>
                        </a:rPr>
                        <m:t>,1+0,4+0,34+0,26=1,1</m:t>
                      </m:r>
                    </m:oMath>
                  </m:oMathPara>
                </a14:m>
                <a:endParaRPr lang="fr-FR" sz="4000" dirty="0">
                  <a:solidFill>
                    <a:schemeClr val="accent3"/>
                  </a:solidFill>
                </a:endParaRPr>
              </a:p>
            </p:txBody>
          </p:sp>
        </mc:Choice>
        <mc:Fallback xmlns="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9930B466-961D-467A-8B7E-D88FD66EB98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34566" y="4922520"/>
                <a:ext cx="6748129" cy="70788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508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5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au 5">
                <a:extLst>
                  <a:ext uri="{FF2B5EF4-FFF2-40B4-BE49-F238E27FC236}">
                    <a16:creationId xmlns:a16="http://schemas.microsoft.com/office/drawing/2014/main" id="{B768045B-1E5F-4DF4-BBFC-ED10FCECF4CC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1602000" y="2529000"/>
              <a:ext cx="5940000" cy="180000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160000">
                      <a:extLst>
                        <a:ext uri="{9D8B030D-6E8A-4147-A177-3AD203B41FA5}">
                          <a16:colId xmlns:a16="http://schemas.microsoft.com/office/drawing/2014/main" val="2386628809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1604905730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334146143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3100742233"/>
                        </a:ext>
                      </a:extLst>
                    </a:gridCol>
                  </a:tblGrid>
                  <a:tr h="90000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fr-FR" sz="3600" b="0" dirty="0">
                            <a:solidFill>
                              <a:schemeClr val="tx1"/>
                            </a:solidFill>
                            <a:latin typeface="+mj-lt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0,4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0,5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849936174"/>
                      </a:ext>
                    </a:extLst>
                  </a:tr>
                  <a:tr h="90000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sty m:val="p"/>
                                  </m:rP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P</m:t>
                                </m:r>
                                <m: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m:rPr>
                                    <m:sty m:val="p"/>
                                  </m:rP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X</m:t>
                                </m:r>
                                <m: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  <m: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fr-FR" sz="3600" i="0" dirty="0">
                            <a:solidFill>
                              <a:schemeClr val="tx1"/>
                            </a:solidFill>
                            <a:latin typeface="+mj-lt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0,4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0,5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78168876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au 5">
                <a:extLst>
                  <a:ext uri="{FF2B5EF4-FFF2-40B4-BE49-F238E27FC236}">
                    <a16:creationId xmlns:a16="http://schemas.microsoft.com/office/drawing/2014/main" id="{B768045B-1E5F-4DF4-BBFC-ED10FCECF4CC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1602000" y="2529000"/>
              <a:ext cx="5940000" cy="180000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160000">
                      <a:extLst>
                        <a:ext uri="{9D8B030D-6E8A-4147-A177-3AD203B41FA5}">
                          <a16:colId xmlns:a16="http://schemas.microsoft.com/office/drawing/2014/main" val="2386628809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1604905730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334146143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3100742233"/>
                        </a:ext>
                      </a:extLst>
                    </a:gridCol>
                  </a:tblGrid>
                  <a:tr h="900000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282" t="-671" r="-176056" b="-1100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0,4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0,5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849936174"/>
                      </a:ext>
                    </a:extLst>
                  </a:tr>
                  <a:tr h="900000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282" t="-101351" r="-176056" b="-1081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0,4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0,5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781688763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8" name="Parchemin : horizontal 7">
            <a:extLst>
              <a:ext uri="{FF2B5EF4-FFF2-40B4-BE49-F238E27FC236}">
                <a16:creationId xmlns:a16="http://schemas.microsoft.com/office/drawing/2014/main" id="{0AD03296-0DB0-4D68-860F-E9702F8CBCE1}"/>
              </a:ext>
            </a:extLst>
          </p:cNvPr>
          <p:cNvSpPr/>
          <p:nvPr/>
        </p:nvSpPr>
        <p:spPr>
          <a:xfrm>
            <a:off x="451879" y="4759827"/>
            <a:ext cx="1143000" cy="1033272"/>
          </a:xfrm>
          <a:prstGeom prst="horizontalScroll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vrai</a:t>
            </a:r>
          </a:p>
        </p:txBody>
      </p:sp>
    </p:spTree>
    <p:extLst>
      <p:ext uri="{BB962C8B-B14F-4D97-AF65-F5344CB8AC3E}">
        <p14:creationId xmlns:p14="http://schemas.microsoft.com/office/powerpoint/2010/main" val="1810447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r-FR" dirty="0"/>
              <a:t>Reconnaître une loi de probabilité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fr-FR" altLang="fr-FR" sz="3600" dirty="0"/>
              <a:t>Dans chacun des cas suivants, on donne un tableau constitué d’issues </a:t>
            </a:r>
            <a:r>
              <a:rPr lang="fr-FR" altLang="fr-FR" sz="3600" i="1" dirty="0"/>
              <a:t>x</a:t>
            </a:r>
            <a:r>
              <a:rPr lang="fr-FR" altLang="fr-FR" sz="3600" i="1" baseline="-25000" dirty="0"/>
              <a:t>i</a:t>
            </a:r>
            <a:r>
              <a:rPr lang="fr-FR" altLang="fr-FR" sz="3600" dirty="0"/>
              <a:t> et des probabilités correspondantes. </a:t>
            </a:r>
          </a:p>
          <a:p>
            <a:pPr marL="0" indent="0" algn="ctr">
              <a:buNone/>
            </a:pPr>
            <a:br>
              <a:rPr lang="fr-FR" altLang="fr-FR" sz="3600" dirty="0"/>
            </a:br>
            <a:r>
              <a:rPr lang="fr-FR" altLang="fr-FR" sz="3600" dirty="0"/>
              <a:t>Dire s’il peut s’agir de la loi de probabilité d’une variable aléatoire X ou non.</a:t>
            </a:r>
            <a:endParaRPr lang="fr-FR" sz="3600" dirty="0"/>
          </a:p>
          <a:p>
            <a:pPr marL="0" indent="0">
              <a:buNone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67869278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r-FR" dirty="0"/>
              <a:t>Calculer une probabilité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fr-FR" altLang="fr-FR" sz="3600" dirty="0"/>
              <a:t>Dans chacun des cas suivants, on donne la loi de probabilité d’une variable aléatoire X. </a:t>
            </a:r>
          </a:p>
          <a:p>
            <a:pPr marL="0" indent="0" algn="ctr">
              <a:buNone/>
            </a:pPr>
            <a:br>
              <a:rPr lang="fr-FR" altLang="fr-FR" sz="3600" dirty="0"/>
            </a:br>
            <a:r>
              <a:rPr lang="fr-FR" altLang="fr-FR" sz="3600" dirty="0"/>
              <a:t>Calculer mentalement la probabilité demandée.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6283975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6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au 5">
                <a:extLst>
                  <a:ext uri="{FF2B5EF4-FFF2-40B4-BE49-F238E27FC236}">
                    <a16:creationId xmlns:a16="http://schemas.microsoft.com/office/drawing/2014/main" id="{B768045B-1E5F-4DF4-BBFC-ED10FCECF4CC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972000" y="2529000"/>
              <a:ext cx="7200000" cy="180000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160000">
                      <a:extLst>
                        <a:ext uri="{9D8B030D-6E8A-4147-A177-3AD203B41FA5}">
                          <a16:colId xmlns:a16="http://schemas.microsoft.com/office/drawing/2014/main" val="2386628809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1604905730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334146143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3100742233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444528017"/>
                        </a:ext>
                      </a:extLst>
                    </a:gridCol>
                  </a:tblGrid>
                  <a:tr h="90000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fr-FR" sz="3600" b="0" dirty="0">
                            <a:solidFill>
                              <a:schemeClr val="tx1"/>
                            </a:solidFill>
                            <a:latin typeface="+mj-lt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2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7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849936174"/>
                      </a:ext>
                    </a:extLst>
                  </a:tr>
                  <a:tr h="90000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sty m:val="p"/>
                                  </m:rP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P</m:t>
                                </m:r>
                                <m: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m:rPr>
                                    <m:sty m:val="p"/>
                                  </m:rP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X</m:t>
                                </m:r>
                                <m: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  <m: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fr-FR" sz="3600" i="0" dirty="0">
                            <a:solidFill>
                              <a:schemeClr val="tx1"/>
                            </a:solidFill>
                            <a:latin typeface="+mj-lt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0,02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0,2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sz="3600" dirty="0">
                            <a:solidFill>
                              <a:schemeClr val="tx1"/>
                            </a:solidFill>
                            <a:latin typeface="+mj-lt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0,4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78168876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au 5">
                <a:extLst>
                  <a:ext uri="{FF2B5EF4-FFF2-40B4-BE49-F238E27FC236}">
                    <a16:creationId xmlns:a16="http://schemas.microsoft.com/office/drawing/2014/main" id="{B768045B-1E5F-4DF4-BBFC-ED10FCECF4CC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972000" y="2529000"/>
              <a:ext cx="7200000" cy="180000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160000">
                      <a:extLst>
                        <a:ext uri="{9D8B030D-6E8A-4147-A177-3AD203B41FA5}">
                          <a16:colId xmlns:a16="http://schemas.microsoft.com/office/drawing/2014/main" val="2386628809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1604905730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334146143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3100742233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444528017"/>
                        </a:ext>
                      </a:extLst>
                    </a:gridCol>
                  </a:tblGrid>
                  <a:tr h="900000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282" t="-671" r="-234085" b="-1100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2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7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849936174"/>
                      </a:ext>
                    </a:extLst>
                  </a:tr>
                  <a:tr h="900000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282" t="-101351" r="-234085" b="-1081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0,02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0,2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sz="3600" dirty="0">
                            <a:solidFill>
                              <a:schemeClr val="tx1"/>
                            </a:solidFill>
                            <a:latin typeface="+mj-lt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0,4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781688763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A571120F-494A-4BD5-BD7C-0CD970AE16A8}"/>
                  </a:ext>
                </a:extLst>
              </p:cNvPr>
              <p:cNvSpPr/>
              <p:nvPr/>
            </p:nvSpPr>
            <p:spPr>
              <a:xfrm>
                <a:off x="251520" y="4369264"/>
                <a:ext cx="2491964" cy="707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fr-FR" sz="4000" smtClean="0">
                          <a:latin typeface="Cambria Math" panose="02040503050406030204" pitchFamily="18" charset="0"/>
                        </a:rPr>
                        <m:t>P</m:t>
                      </m:r>
                      <m:d>
                        <m:dPr>
                          <m:ctrlPr>
                            <a:rPr lang="fr-FR" sz="40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m:rPr>
                              <m:sty m:val="p"/>
                            </m:rPr>
                            <a:rPr lang="fr-FR" sz="4000" smtClean="0">
                              <a:latin typeface="Cambria Math" panose="02040503050406030204" pitchFamily="18" charset="0"/>
                            </a:rPr>
                            <m:t>X</m:t>
                          </m:r>
                          <m:r>
                            <a:rPr lang="fr-FR" sz="4000" smtClean="0">
                              <a:latin typeface="Cambria Math" panose="02040503050406030204" pitchFamily="18" charset="0"/>
                            </a:rPr>
                            <m:t>=</m:t>
                          </m:r>
                          <m:r>
                            <a:rPr lang="fr-FR" sz="400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</m:d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?</m:t>
                      </m:r>
                    </m:oMath>
                  </m:oMathPara>
                </a14:m>
                <a:endParaRPr lang="fr-FR" sz="4000" dirty="0"/>
              </a:p>
            </p:txBody>
          </p:sp>
        </mc:Choice>
        <mc:Fallback xmlns=""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A571120F-494A-4BD5-BD7C-0CD970AE16A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20" y="4369264"/>
                <a:ext cx="2491964" cy="70788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E70232E4-E45A-4F30-89D8-0786B85DBB0C}"/>
                  </a:ext>
                </a:extLst>
              </p:cNvPr>
              <p:cNvSpPr/>
              <p:nvPr/>
            </p:nvSpPr>
            <p:spPr>
              <a:xfrm>
                <a:off x="1179821" y="5213670"/>
                <a:ext cx="6784358" cy="707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000" i="1" smtClean="0">
                          <a:solidFill>
                            <a:schemeClr val="accent3"/>
                          </a:solidFill>
                          <a:latin typeface="Cambria Math" panose="02040503050406030204" pitchFamily="18" charset="0"/>
                        </a:rPr>
                        <m:t>1</m:t>
                      </m:r>
                      <m:r>
                        <a:rPr lang="fr-FR" sz="4000" b="0" i="1" smtClean="0">
                          <a:solidFill>
                            <a:schemeClr val="accent3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d>
                        <m:dPr>
                          <m:ctrlPr>
                            <a:rPr lang="fr-FR" sz="4000" b="0" i="1" smtClean="0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sz="4000" b="0" i="1" smtClean="0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  <m:t>0,02+0,2+0,4</m:t>
                          </m:r>
                        </m:e>
                      </m:d>
                      <m:r>
                        <a:rPr lang="fr-FR" sz="4000" b="0" i="1" smtClean="0">
                          <a:solidFill>
                            <a:schemeClr val="accent3"/>
                          </a:solidFill>
                          <a:latin typeface="Cambria Math" panose="02040503050406030204" pitchFamily="18" charset="0"/>
                        </a:rPr>
                        <m:t>=0,38</m:t>
                      </m:r>
                    </m:oMath>
                  </m:oMathPara>
                </a14:m>
                <a:endParaRPr lang="fr-FR" sz="4000" dirty="0">
                  <a:solidFill>
                    <a:schemeClr val="accent3"/>
                  </a:solidFill>
                </a:endParaRPr>
              </a:p>
            </p:txBody>
          </p:sp>
        </mc:Choice>
        <mc:Fallback xmlns="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E70232E4-E45A-4F30-89D8-0786B85DBB0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79821" y="5213670"/>
                <a:ext cx="6784358" cy="70788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591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7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au 5">
                <a:extLst>
                  <a:ext uri="{FF2B5EF4-FFF2-40B4-BE49-F238E27FC236}">
                    <a16:creationId xmlns:a16="http://schemas.microsoft.com/office/drawing/2014/main" id="{B768045B-1E5F-4DF4-BBFC-ED10FCECF4CC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972000" y="2529000"/>
              <a:ext cx="7200000" cy="180000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160000">
                      <a:extLst>
                        <a:ext uri="{9D8B030D-6E8A-4147-A177-3AD203B41FA5}">
                          <a16:colId xmlns:a16="http://schemas.microsoft.com/office/drawing/2014/main" val="2386628809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1604905730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334146143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3100742233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444528017"/>
                        </a:ext>
                      </a:extLst>
                    </a:gridCol>
                  </a:tblGrid>
                  <a:tr h="90000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fr-FR" sz="3600" b="0" dirty="0">
                            <a:solidFill>
                              <a:schemeClr val="tx1"/>
                            </a:solidFill>
                            <a:latin typeface="+mj-lt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2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3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849936174"/>
                      </a:ext>
                    </a:extLst>
                  </a:tr>
                  <a:tr h="90000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sty m:val="p"/>
                                  </m:rP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P</m:t>
                                </m:r>
                                <m: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m:rPr>
                                    <m:sty m:val="p"/>
                                  </m:rP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X</m:t>
                                </m:r>
                                <m: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  <m: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fr-FR" sz="3600" i="0" dirty="0">
                            <a:solidFill>
                              <a:schemeClr val="tx1"/>
                            </a:solidFill>
                            <a:latin typeface="+mj-lt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0,5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0,2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0,2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78168876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au 5">
                <a:extLst>
                  <a:ext uri="{FF2B5EF4-FFF2-40B4-BE49-F238E27FC236}">
                    <a16:creationId xmlns:a16="http://schemas.microsoft.com/office/drawing/2014/main" id="{B768045B-1E5F-4DF4-BBFC-ED10FCECF4CC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972000" y="2529000"/>
              <a:ext cx="7200000" cy="180000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160000">
                      <a:extLst>
                        <a:ext uri="{9D8B030D-6E8A-4147-A177-3AD203B41FA5}">
                          <a16:colId xmlns:a16="http://schemas.microsoft.com/office/drawing/2014/main" val="2386628809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1604905730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334146143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3100742233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444528017"/>
                        </a:ext>
                      </a:extLst>
                    </a:gridCol>
                  </a:tblGrid>
                  <a:tr h="900000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282" t="-671" r="-234085" b="-1100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2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3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849936174"/>
                      </a:ext>
                    </a:extLst>
                  </a:tr>
                  <a:tr h="900000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282" t="-101351" r="-234085" b="-1081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0,5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0,2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0,2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781688763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A571120F-494A-4BD5-BD7C-0CD970AE16A8}"/>
                  </a:ext>
                </a:extLst>
              </p:cNvPr>
              <p:cNvSpPr/>
              <p:nvPr/>
            </p:nvSpPr>
            <p:spPr>
              <a:xfrm>
                <a:off x="323528" y="4417392"/>
                <a:ext cx="2493568" cy="707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fr-FR" sz="4000" smtClean="0">
                          <a:latin typeface="Cambria Math" panose="02040503050406030204" pitchFamily="18" charset="0"/>
                        </a:rPr>
                        <m:t>P</m:t>
                      </m:r>
                      <m:d>
                        <m:dPr>
                          <m:ctrlPr>
                            <a:rPr lang="fr-FR" sz="40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m:rPr>
                              <m:sty m:val="p"/>
                            </m:rPr>
                            <a:rPr lang="fr-FR" sz="4000" smtClean="0">
                              <a:latin typeface="Cambria Math" panose="02040503050406030204" pitchFamily="18" charset="0"/>
                            </a:rPr>
                            <m:t>X</m:t>
                          </m:r>
                          <m:r>
                            <a:rPr lang="fr-FR" sz="40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≥</m:t>
                          </m:r>
                          <m:r>
                            <a:rPr lang="fr-FR" sz="4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e>
                      </m:d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?</m:t>
                      </m:r>
                    </m:oMath>
                  </m:oMathPara>
                </a14:m>
                <a:endParaRPr lang="fr-FR" sz="4000" dirty="0"/>
              </a:p>
            </p:txBody>
          </p:sp>
        </mc:Choice>
        <mc:Fallback xmlns=""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A571120F-494A-4BD5-BD7C-0CD970AE16A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4417392"/>
                <a:ext cx="2493568" cy="70788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D8457345-74D5-4543-A9FD-8B5073019899}"/>
                  </a:ext>
                </a:extLst>
              </p:cNvPr>
              <p:cNvSpPr/>
              <p:nvPr/>
            </p:nvSpPr>
            <p:spPr>
              <a:xfrm>
                <a:off x="457200" y="5066310"/>
                <a:ext cx="8229600" cy="132343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fr-FR" sz="4000" b="0" i="1" dirty="0" smtClean="0">
                          <a:solidFill>
                            <a:schemeClr val="accent3"/>
                          </a:solidFill>
                          <a:latin typeface="Cambria Math" panose="02040503050406030204" pitchFamily="18" charset="0"/>
                        </a:rPr>
                        <m:t>0,1+0,2+0,2=0,5 </m:t>
                      </m:r>
                    </m:oMath>
                  </m:oMathPara>
                </a14:m>
                <a:endParaRPr lang="fr-FR" sz="4000" i="0" dirty="0">
                  <a:latin typeface="+mj-lt"/>
                </a:endParaRPr>
              </a:p>
              <a:p>
                <a:pPr algn="ctr"/>
                <a:r>
                  <a:rPr lang="fr-FR" sz="4000" i="0" dirty="0">
                    <a:latin typeface="+mj-lt"/>
                  </a:rPr>
                  <a:t>ou	</a:t>
                </a:r>
                <a14:m>
                  <m:oMath xmlns:m="http://schemas.openxmlformats.org/officeDocument/2006/math">
                    <m:r>
                      <a:rPr lang="fr-FR" sz="4000" b="0" i="0" dirty="0" smtClean="0">
                        <a:solidFill>
                          <a:schemeClr val="accent3"/>
                        </a:solidFill>
                        <a:latin typeface="Cambria Math" panose="02040503050406030204" pitchFamily="18" charset="0"/>
                      </a:rPr>
                      <m:t> 1−</m:t>
                    </m:r>
                    <m:r>
                      <m:rPr>
                        <m:sty m:val="p"/>
                      </m:rPr>
                      <a:rPr lang="fr-FR" sz="4000" b="0" i="0">
                        <a:solidFill>
                          <a:schemeClr val="accent3"/>
                        </a:solidFill>
                        <a:latin typeface="Cambria Math" panose="02040503050406030204" pitchFamily="18" charset="0"/>
                      </a:rPr>
                      <m:t>P</m:t>
                    </m:r>
                    <m:d>
                      <m:dPr>
                        <m:ctrlPr>
                          <a:rPr lang="fr-FR" sz="4000" i="1">
                            <a:solidFill>
                              <a:schemeClr val="accent3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fr-FR" sz="4000" b="0" i="0">
                            <a:solidFill>
                              <a:schemeClr val="accent3"/>
                            </a:solidFill>
                            <a:latin typeface="Cambria Math" panose="02040503050406030204" pitchFamily="18" charset="0"/>
                          </a:rPr>
                          <m:t>X</m:t>
                        </m:r>
                        <m:r>
                          <a:rPr lang="fr-FR" sz="4000" b="0" i="0">
                            <a:solidFill>
                              <a:schemeClr val="accent3"/>
                            </a:solidFill>
                            <a:latin typeface="Cambria Math" panose="02040503050406030204" pitchFamily="18" charset="0"/>
                          </a:rPr>
                          <m:t>=0</m:t>
                        </m:r>
                      </m:e>
                    </m:d>
                    <m:r>
                      <a:rPr lang="fr-FR" sz="4000" b="0" i="0" smtClean="0">
                        <a:solidFill>
                          <a:schemeClr val="accent3"/>
                        </a:solidFill>
                        <a:latin typeface="Cambria Math" panose="02040503050406030204" pitchFamily="18" charset="0"/>
                      </a:rPr>
                      <m:t>=1−</m:t>
                    </m:r>
                    <m:r>
                      <a:rPr lang="fr-FR" sz="4000" b="0" i="1" smtClean="0">
                        <a:solidFill>
                          <a:schemeClr val="accent3"/>
                        </a:solidFill>
                        <a:latin typeface="Cambria Math" panose="02040503050406030204" pitchFamily="18" charset="0"/>
                      </a:rPr>
                      <m:t>0,5</m:t>
                    </m:r>
                  </m:oMath>
                </a14:m>
                <a:endParaRPr lang="fr-FR" sz="4000" dirty="0"/>
              </a:p>
            </p:txBody>
          </p:sp>
        </mc:Choice>
        <mc:Fallback xmlns="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D8457345-74D5-4543-A9FD-8B507301989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" y="5066310"/>
                <a:ext cx="8229600" cy="1323439"/>
              </a:xfrm>
              <a:prstGeom prst="rect">
                <a:avLst/>
              </a:prstGeom>
              <a:blipFill>
                <a:blip r:embed="rId4"/>
                <a:stretch>
                  <a:fillRect b="-18894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68930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8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au 5">
                <a:extLst>
                  <a:ext uri="{FF2B5EF4-FFF2-40B4-BE49-F238E27FC236}">
                    <a16:creationId xmlns:a16="http://schemas.microsoft.com/office/drawing/2014/main" id="{B768045B-1E5F-4DF4-BBFC-ED10FCECF4CC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1602000" y="2443114"/>
              <a:ext cx="5940000" cy="2022109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160000">
                      <a:extLst>
                        <a:ext uri="{9D8B030D-6E8A-4147-A177-3AD203B41FA5}">
                          <a16:colId xmlns:a16="http://schemas.microsoft.com/office/drawing/2014/main" val="2386628809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1604905730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334146143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3100742233"/>
                        </a:ext>
                      </a:extLst>
                    </a:gridCol>
                  </a:tblGrid>
                  <a:tr h="90000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fr-FR" sz="3600" b="0" dirty="0">
                            <a:solidFill>
                              <a:schemeClr val="tx1"/>
                            </a:solidFill>
                            <a:latin typeface="+mj-lt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-1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3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849936174"/>
                      </a:ext>
                    </a:extLst>
                  </a:tr>
                  <a:tr h="90000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sty m:val="p"/>
                                  </m:rP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P</m:t>
                                </m:r>
                                <m: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m:rPr>
                                    <m:sty m:val="p"/>
                                  </m:rP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X</m:t>
                                </m:r>
                                <m: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  <m: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fr-FR" sz="3600" i="0" dirty="0">
                            <a:solidFill>
                              <a:schemeClr val="tx1"/>
                            </a:solidFill>
                            <a:latin typeface="+mj-lt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3600" i="1" dirty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3600" b="0" i="1" dirty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num>
                                  <m:den>
                                    <m:r>
                                      <a:rPr lang="fr-FR" sz="3600" b="0" i="1" dirty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3600" dirty="0">
                            <a:solidFill>
                              <a:schemeClr val="tx1"/>
                            </a:solidFill>
                            <a:latin typeface="+mj-lt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3600" i="1" dirty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3600" b="0" i="1" dirty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fr-FR" sz="3600" b="0" i="1" dirty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4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3600" dirty="0">
                            <a:solidFill>
                              <a:schemeClr val="tx1"/>
                            </a:solidFill>
                            <a:latin typeface="+mj-lt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3600" i="1" dirty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3600" b="0" i="1" dirty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fr-FR" sz="3600" b="0" i="1" dirty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12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3600" dirty="0">
                            <a:solidFill>
                              <a:schemeClr val="tx1"/>
                            </a:solidFill>
                            <a:latin typeface="+mj-lt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78168876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au 5">
                <a:extLst>
                  <a:ext uri="{FF2B5EF4-FFF2-40B4-BE49-F238E27FC236}">
                    <a16:creationId xmlns:a16="http://schemas.microsoft.com/office/drawing/2014/main" id="{B768045B-1E5F-4DF4-BBFC-ED10FCECF4CC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1602000" y="2443114"/>
              <a:ext cx="5940000" cy="2022109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160000">
                      <a:extLst>
                        <a:ext uri="{9D8B030D-6E8A-4147-A177-3AD203B41FA5}">
                          <a16:colId xmlns:a16="http://schemas.microsoft.com/office/drawing/2014/main" val="2386628809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1604905730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334146143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3100742233"/>
                        </a:ext>
                      </a:extLst>
                    </a:gridCol>
                  </a:tblGrid>
                  <a:tr h="900000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282" t="-676" r="-176056" b="-1263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-1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3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849936174"/>
                      </a:ext>
                    </a:extLst>
                  </a:tr>
                  <a:tr h="1122109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282" t="-80541" r="-176056" b="-108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171981" t="-80541" r="-201932" b="-108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271981" t="-80541" r="-101932" b="-108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371981" t="-80541" r="-1932" b="-108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781688763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A571120F-494A-4BD5-BD7C-0CD970AE16A8}"/>
                  </a:ext>
                </a:extLst>
              </p:cNvPr>
              <p:cNvSpPr/>
              <p:nvPr/>
            </p:nvSpPr>
            <p:spPr>
              <a:xfrm>
                <a:off x="457200" y="4681831"/>
                <a:ext cx="2493568" cy="707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fr-FR" sz="4000" smtClean="0">
                          <a:latin typeface="Cambria Math" panose="02040503050406030204" pitchFamily="18" charset="0"/>
                        </a:rPr>
                        <m:t>P</m:t>
                      </m:r>
                      <m:d>
                        <m:dPr>
                          <m:ctrlPr>
                            <a:rPr lang="fr-FR" sz="40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m:rPr>
                              <m:sty m:val="p"/>
                            </m:rPr>
                            <a:rPr lang="fr-FR" sz="4000" smtClean="0">
                              <a:latin typeface="Cambria Math" panose="02040503050406030204" pitchFamily="18" charset="0"/>
                            </a:rPr>
                            <m:t>X</m:t>
                          </m:r>
                          <m:r>
                            <a:rPr lang="fr-FR" sz="4000" b="0" i="0" smtClean="0">
                              <a:latin typeface="Cambria Math" panose="02040503050406030204" pitchFamily="18" charset="0"/>
                            </a:rPr>
                            <m:t>&lt;3</m:t>
                          </m:r>
                        </m:e>
                      </m:d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?</m:t>
                      </m:r>
                    </m:oMath>
                  </m:oMathPara>
                </a14:m>
                <a:endParaRPr lang="fr-FR" sz="4000" dirty="0"/>
              </a:p>
            </p:txBody>
          </p:sp>
        </mc:Choice>
        <mc:Fallback xmlns=""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A571120F-494A-4BD5-BD7C-0CD970AE16A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" y="4681831"/>
                <a:ext cx="2493568" cy="70788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C9AD97ED-5FE0-4BC5-AACF-2859A8D93098}"/>
                  </a:ext>
                </a:extLst>
              </p:cNvPr>
              <p:cNvSpPr/>
              <p:nvPr/>
            </p:nvSpPr>
            <p:spPr>
              <a:xfrm>
                <a:off x="457200" y="4482335"/>
                <a:ext cx="8229600" cy="193065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3600" i="1" dirty="0" smtClean="0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600" b="0" i="0" dirty="0" smtClean="0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fr-FR" sz="3600" b="0" i="0" dirty="0" smtClean="0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a:rPr lang="fr-FR" sz="3600" b="0" i="0" dirty="0" smtClean="0">
                          <a:solidFill>
                            <a:schemeClr val="accent3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fr-FR" sz="3600" i="1" dirty="0" smtClean="0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600" b="0" i="0" dirty="0" smtClean="0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3600" b="0" i="0" dirty="0" smtClean="0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fr-FR" sz="3600" b="0" i="0" dirty="0" smtClean="0">
                          <a:solidFill>
                            <a:schemeClr val="accent3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3600" i="1" dirty="0" smtClean="0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600" b="0" i="0" dirty="0" smtClean="0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  <m:t>11</m:t>
                          </m:r>
                        </m:num>
                        <m:den>
                          <m:r>
                            <a:rPr lang="fr-FR" sz="3600" b="0" i="0" dirty="0" smtClean="0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  <m:t>12</m:t>
                          </m:r>
                        </m:den>
                      </m:f>
                      <m:r>
                        <a:rPr lang="fr-FR" sz="3600" b="0" i="0" dirty="0" smtClean="0">
                          <a:solidFill>
                            <a:schemeClr val="accent3"/>
                          </a:solidFill>
                          <a:latin typeface="Cambria Math" panose="02040503050406030204" pitchFamily="18" charset="0"/>
                        </a:rPr>
                        <m:t>  </m:t>
                      </m:r>
                    </m:oMath>
                  </m:oMathPara>
                </a14:m>
                <a:endParaRPr lang="fr-FR" sz="3600" dirty="0">
                  <a:latin typeface="+mj-lt"/>
                </a:endParaRPr>
              </a:p>
              <a:p>
                <a:pPr algn="ctr"/>
                <a:r>
                  <a:rPr lang="fr-FR" sz="3600" dirty="0">
                    <a:latin typeface="+mj-lt"/>
                  </a:rPr>
                  <a:t>ou	</a:t>
                </a:r>
                <a14:m>
                  <m:oMath xmlns:m="http://schemas.openxmlformats.org/officeDocument/2006/math">
                    <m:r>
                      <a:rPr lang="fr-FR" sz="3600" b="0" i="0" dirty="0" smtClean="0">
                        <a:solidFill>
                          <a:schemeClr val="accent3"/>
                        </a:solidFill>
                        <a:latin typeface="Cambria Math" panose="02040503050406030204" pitchFamily="18" charset="0"/>
                      </a:rPr>
                      <m:t> 1−</m:t>
                    </m:r>
                    <m:r>
                      <m:rPr>
                        <m:sty m:val="p"/>
                      </m:rPr>
                      <a:rPr lang="fr-FR" sz="3600" b="0" i="0">
                        <a:solidFill>
                          <a:schemeClr val="accent3"/>
                        </a:solidFill>
                        <a:latin typeface="Cambria Math" panose="02040503050406030204" pitchFamily="18" charset="0"/>
                      </a:rPr>
                      <m:t>P</m:t>
                    </m:r>
                    <m:d>
                      <m:dPr>
                        <m:ctrlPr>
                          <a:rPr lang="fr-FR" sz="3600" i="1">
                            <a:solidFill>
                              <a:schemeClr val="accent3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fr-FR" sz="3600" b="0" i="0">
                            <a:solidFill>
                              <a:schemeClr val="accent3"/>
                            </a:solidFill>
                            <a:latin typeface="Cambria Math" panose="02040503050406030204" pitchFamily="18" charset="0"/>
                          </a:rPr>
                          <m:t>X</m:t>
                        </m:r>
                        <m:r>
                          <a:rPr lang="fr-FR" sz="3600" b="0" i="0">
                            <a:solidFill>
                              <a:schemeClr val="accent3"/>
                            </a:solidFill>
                            <a:latin typeface="Cambria Math" panose="02040503050406030204" pitchFamily="18" charset="0"/>
                          </a:rPr>
                          <m:t>=3</m:t>
                        </m:r>
                      </m:e>
                    </m:d>
                    <m:r>
                      <a:rPr lang="fr-FR" sz="3600" b="0" i="0" smtClean="0">
                        <a:solidFill>
                          <a:schemeClr val="accent3"/>
                        </a:solidFill>
                        <a:latin typeface="Cambria Math" panose="02040503050406030204" pitchFamily="18" charset="0"/>
                      </a:rPr>
                      <m:t>=1−</m:t>
                    </m:r>
                    <m:f>
                      <m:fPr>
                        <m:ctrlPr>
                          <a:rPr lang="fr-FR" sz="3600" i="1" smtClean="0">
                            <a:solidFill>
                              <a:schemeClr val="accent3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3600" b="0" i="0" smtClean="0">
                            <a:solidFill>
                              <a:schemeClr val="accent3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fr-FR" sz="3600" b="0" i="0" smtClean="0">
                            <a:solidFill>
                              <a:schemeClr val="accent3"/>
                            </a:solidFill>
                            <a:latin typeface="Cambria Math" panose="02040503050406030204" pitchFamily="18" charset="0"/>
                          </a:rPr>
                          <m:t>12</m:t>
                        </m:r>
                      </m:den>
                    </m:f>
                  </m:oMath>
                </a14:m>
                <a:endParaRPr lang="fr-FR" sz="3600" dirty="0"/>
              </a:p>
            </p:txBody>
          </p:sp>
        </mc:Choice>
        <mc:Fallback xmlns="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C9AD97ED-5FE0-4BC5-AACF-2859A8D9309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" y="4482335"/>
                <a:ext cx="8229600" cy="1930657"/>
              </a:xfrm>
              <a:prstGeom prst="rect">
                <a:avLst/>
              </a:prstGeom>
              <a:blipFill>
                <a:blip r:embed="rId4"/>
                <a:stretch>
                  <a:fillRect b="-4416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43299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9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A571120F-494A-4BD5-BD7C-0CD970AE16A8}"/>
                  </a:ext>
                </a:extLst>
              </p:cNvPr>
              <p:cNvSpPr/>
              <p:nvPr/>
            </p:nvSpPr>
            <p:spPr>
              <a:xfrm>
                <a:off x="251520" y="4637635"/>
                <a:ext cx="5167377" cy="707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fr-FR" sz="4000" smtClean="0">
                          <a:latin typeface="Cambria Math" panose="02040503050406030204" pitchFamily="18" charset="0"/>
                        </a:rPr>
                        <m:t>P</m:t>
                      </m:r>
                      <m:d>
                        <m:dPr>
                          <m:ctrlPr>
                            <a:rPr lang="fr-FR" sz="40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sz="4000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m:rPr>
                              <m:sty m:val="p"/>
                            </m:rPr>
                            <a:rPr lang="fr-FR" sz="4000">
                              <a:latin typeface="Cambria Math" panose="02040503050406030204" pitchFamily="18" charset="0"/>
                            </a:rPr>
                            <m:t>X</m:t>
                          </m:r>
                          <m:r>
                            <a:rPr lang="fr-FR" sz="4000">
                              <a:latin typeface="Cambria Math" panose="02040503050406030204" pitchFamily="18" charset="0"/>
                            </a:rPr>
                            <m:t>=2)</m:t>
                          </m:r>
                          <m:r>
                            <a:rPr lang="fr-FR" sz="4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∪(</m:t>
                          </m:r>
                          <m:r>
                            <m:rPr>
                              <m:sty m:val="p"/>
                            </m:rPr>
                            <a:rPr lang="fr-FR" sz="400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X</m:t>
                          </m:r>
                          <m:r>
                            <a:rPr lang="fr-FR" sz="400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=4)</m:t>
                          </m:r>
                        </m:e>
                      </m:d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?</m:t>
                      </m:r>
                    </m:oMath>
                  </m:oMathPara>
                </a14:m>
                <a:endParaRPr lang="fr-FR" sz="4000" dirty="0"/>
              </a:p>
            </p:txBody>
          </p:sp>
        </mc:Choice>
        <mc:Fallback xmlns=""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A571120F-494A-4BD5-BD7C-0CD970AE16A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20" y="4637635"/>
                <a:ext cx="5167377" cy="70788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Tableau 5">
                <a:extLst>
                  <a:ext uri="{FF2B5EF4-FFF2-40B4-BE49-F238E27FC236}">
                    <a16:creationId xmlns:a16="http://schemas.microsoft.com/office/drawing/2014/main" id="{0F9A6C23-E272-43F8-AEC4-523796E98229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972000" y="2529000"/>
              <a:ext cx="7200000" cy="2022109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160000">
                      <a:extLst>
                        <a:ext uri="{9D8B030D-6E8A-4147-A177-3AD203B41FA5}">
                          <a16:colId xmlns:a16="http://schemas.microsoft.com/office/drawing/2014/main" val="2386628809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1604905730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334146143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3100742233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444528017"/>
                        </a:ext>
                      </a:extLst>
                    </a:gridCol>
                  </a:tblGrid>
                  <a:tr h="90000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fr-FR" sz="3600" b="0" dirty="0">
                            <a:solidFill>
                              <a:schemeClr val="tx1"/>
                            </a:solidFill>
                            <a:latin typeface="+mj-lt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2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3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4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849936174"/>
                      </a:ext>
                    </a:extLst>
                  </a:tr>
                  <a:tr h="90000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sty m:val="p"/>
                                  </m:rP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P</m:t>
                                </m:r>
                                <m: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m:rPr>
                                    <m:sty m:val="p"/>
                                  </m:rP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X</m:t>
                                </m:r>
                                <m: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  <m: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fr-FR" sz="3600" i="0" dirty="0">
                            <a:solidFill>
                              <a:schemeClr val="tx1"/>
                            </a:solidFill>
                            <a:latin typeface="+mj-lt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3600" i="1" dirty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3600" b="0" i="1" dirty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fr-FR" sz="3600" b="0" i="1" dirty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3600" dirty="0">
                            <a:solidFill>
                              <a:schemeClr val="tx1"/>
                            </a:solidFill>
                            <a:latin typeface="+mj-lt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3600" i="1" dirty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3600" b="0" i="1" dirty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fr-FR" sz="3600" b="0" i="1" dirty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3600" dirty="0">
                            <a:solidFill>
                              <a:schemeClr val="tx1"/>
                            </a:solidFill>
                            <a:latin typeface="+mj-lt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3600" i="1" dirty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3600" b="0" i="1" dirty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fr-FR" sz="3600" b="0" i="1" dirty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12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3600" dirty="0">
                            <a:solidFill>
                              <a:schemeClr val="tx1"/>
                            </a:solidFill>
                            <a:latin typeface="+mj-lt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3600" i="1" dirty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3600" b="0" i="1" dirty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fr-FR" sz="3600" b="0" i="1" dirty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12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3600" dirty="0">
                            <a:solidFill>
                              <a:schemeClr val="tx1"/>
                            </a:solidFill>
                            <a:latin typeface="+mj-lt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78168876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Tableau 5">
                <a:extLst>
                  <a:ext uri="{FF2B5EF4-FFF2-40B4-BE49-F238E27FC236}">
                    <a16:creationId xmlns:a16="http://schemas.microsoft.com/office/drawing/2014/main" id="{0F9A6C23-E272-43F8-AEC4-523796E98229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972000" y="2529000"/>
              <a:ext cx="7200000" cy="2022109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160000">
                      <a:extLst>
                        <a:ext uri="{9D8B030D-6E8A-4147-A177-3AD203B41FA5}">
                          <a16:colId xmlns:a16="http://schemas.microsoft.com/office/drawing/2014/main" val="2386628809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1604905730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334146143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3100742233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444528017"/>
                        </a:ext>
                      </a:extLst>
                    </a:gridCol>
                  </a:tblGrid>
                  <a:tr h="900000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4"/>
                          <a:stretch>
                            <a:fillRect l="-282" t="-676" r="-234085" b="-1263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2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3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4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849936174"/>
                      </a:ext>
                    </a:extLst>
                  </a:tr>
                  <a:tr h="1122109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4"/>
                          <a:stretch>
                            <a:fillRect l="-282" t="-80541" r="-234085" b="-108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4"/>
                          <a:stretch>
                            <a:fillRect l="-172816" t="-80541" r="-303398" b="-108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4"/>
                          <a:stretch>
                            <a:fillRect l="-271498" t="-80541" r="-201932" b="-108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4"/>
                          <a:stretch>
                            <a:fillRect l="-371498" t="-80541" r="-101932" b="-108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4"/>
                          <a:stretch>
                            <a:fillRect l="-471498" t="-80541" r="-1932" b="-108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781688763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89EBE6BA-E4DA-4F82-AE03-C1923E649C11}"/>
                  </a:ext>
                </a:extLst>
              </p:cNvPr>
              <p:cNvSpPr/>
              <p:nvPr/>
            </p:nvSpPr>
            <p:spPr>
              <a:xfrm>
                <a:off x="457200" y="5389717"/>
                <a:ext cx="8229600" cy="112947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3600" i="1" dirty="0" smtClean="0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600" b="0" i="1" dirty="0" smtClean="0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3600" b="0" i="1" dirty="0" smtClean="0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fr-FR" sz="3600" b="0" i="1" dirty="0" smtClean="0">
                          <a:solidFill>
                            <a:schemeClr val="accent3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fr-FR" sz="3600" i="1" dirty="0" smtClean="0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600" b="0" i="1" dirty="0" smtClean="0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3600" b="0" i="1" dirty="0" smtClean="0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  <m:t>12</m:t>
                          </m:r>
                        </m:den>
                      </m:f>
                      <m:r>
                        <a:rPr lang="fr-FR" sz="3600" b="0" i="1" dirty="0" smtClean="0">
                          <a:solidFill>
                            <a:schemeClr val="accent3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3600" i="1" dirty="0" smtClean="0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600" b="0" i="1" dirty="0" smtClean="0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  <m:t>7</m:t>
                          </m:r>
                        </m:num>
                        <m:den>
                          <m:r>
                            <a:rPr lang="fr-FR" sz="3600" b="0" i="1" dirty="0" smtClean="0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  <m:t>12</m:t>
                          </m:r>
                        </m:den>
                      </m:f>
                    </m:oMath>
                  </m:oMathPara>
                </a14:m>
                <a:endParaRPr lang="fr-FR" sz="3600" dirty="0"/>
              </a:p>
            </p:txBody>
          </p:sp>
        </mc:Choice>
        <mc:Fallback xmlns=""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89EBE6BA-E4DA-4F82-AE03-C1923E649C1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" y="5389717"/>
                <a:ext cx="8229600" cy="1129476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23494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10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A571120F-494A-4BD5-BD7C-0CD970AE16A8}"/>
                  </a:ext>
                </a:extLst>
              </p:cNvPr>
              <p:cNvSpPr/>
              <p:nvPr/>
            </p:nvSpPr>
            <p:spPr>
              <a:xfrm>
                <a:off x="107504" y="4616470"/>
                <a:ext cx="2542940" cy="707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fr-FR" sz="4000" smtClean="0">
                          <a:latin typeface="Cambria Math" panose="02040503050406030204" pitchFamily="18" charset="0"/>
                        </a:rPr>
                        <m:t>P</m:t>
                      </m:r>
                      <m:d>
                        <m:dPr>
                          <m:ctrlPr>
                            <a:rPr lang="fr-FR" sz="40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m:rPr>
                              <m:sty m:val="p"/>
                            </m:rPr>
                            <a:rPr lang="fr-FR" sz="4000" b="0" i="0" smtClean="0">
                              <a:latin typeface="Cambria Math" panose="02040503050406030204" pitchFamily="18" charset="0"/>
                            </a:rPr>
                            <m:t>X</m:t>
                          </m:r>
                          <m:r>
                            <a:rPr lang="fr-FR" sz="4000" b="0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≥0</m:t>
                          </m:r>
                        </m:e>
                      </m:d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?</m:t>
                      </m:r>
                    </m:oMath>
                  </m:oMathPara>
                </a14:m>
                <a:endParaRPr lang="fr-FR" sz="4000" dirty="0"/>
              </a:p>
            </p:txBody>
          </p:sp>
        </mc:Choice>
        <mc:Fallback xmlns=""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A571120F-494A-4BD5-BD7C-0CD970AE16A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504" y="4616470"/>
                <a:ext cx="2542940" cy="70788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Tableau 5">
                <a:extLst>
                  <a:ext uri="{FF2B5EF4-FFF2-40B4-BE49-F238E27FC236}">
                    <a16:creationId xmlns:a16="http://schemas.microsoft.com/office/drawing/2014/main" id="{0F9A6C23-E272-43F8-AEC4-523796E98229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972000" y="2529000"/>
              <a:ext cx="7200000" cy="2022109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160000">
                      <a:extLst>
                        <a:ext uri="{9D8B030D-6E8A-4147-A177-3AD203B41FA5}">
                          <a16:colId xmlns:a16="http://schemas.microsoft.com/office/drawing/2014/main" val="2386628809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1604905730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334146143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3100742233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444528017"/>
                        </a:ext>
                      </a:extLst>
                    </a:gridCol>
                  </a:tblGrid>
                  <a:tr h="90000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fr-FR" sz="3600" b="0" dirty="0">
                            <a:solidFill>
                              <a:schemeClr val="tx1"/>
                            </a:solidFill>
                            <a:latin typeface="+mj-lt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-2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2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849936174"/>
                      </a:ext>
                    </a:extLst>
                  </a:tr>
                  <a:tr h="90000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sty m:val="p"/>
                                  </m:rP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P</m:t>
                                </m:r>
                                <m: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m:rPr>
                                    <m:sty m:val="p"/>
                                  </m:rP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X</m:t>
                                </m:r>
                                <m: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  <m: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fr-FR" sz="3600" i="0" dirty="0">
                            <a:solidFill>
                              <a:schemeClr val="tx1"/>
                            </a:solidFill>
                            <a:latin typeface="+mj-lt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3600" i="1" dirty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3600" b="0" i="1" dirty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fr-FR" sz="3600" b="0" i="1" dirty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4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3600" dirty="0">
                            <a:solidFill>
                              <a:schemeClr val="tx1"/>
                            </a:solidFill>
                            <a:latin typeface="+mj-lt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3600" i="1" dirty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3600" b="0" i="1" dirty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fr-FR" sz="3600" b="0" i="1" dirty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6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3600" dirty="0">
                            <a:solidFill>
                              <a:schemeClr val="tx1"/>
                            </a:solidFill>
                            <a:latin typeface="+mj-lt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3600" i="1" dirty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3600" b="0" i="1" dirty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fr-FR" sz="3600" b="0" i="1" dirty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3600" dirty="0">
                            <a:solidFill>
                              <a:schemeClr val="tx1"/>
                            </a:solidFill>
                            <a:latin typeface="+mj-lt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3600" i="1" dirty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3600" b="0" i="1" dirty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fr-FR" sz="3600" b="0" i="1" dirty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4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3600" dirty="0">
                            <a:solidFill>
                              <a:schemeClr val="tx1"/>
                            </a:solidFill>
                            <a:latin typeface="+mj-lt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78168876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Tableau 5">
                <a:extLst>
                  <a:ext uri="{FF2B5EF4-FFF2-40B4-BE49-F238E27FC236}">
                    <a16:creationId xmlns:a16="http://schemas.microsoft.com/office/drawing/2014/main" id="{0F9A6C23-E272-43F8-AEC4-523796E98229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972000" y="2529000"/>
              <a:ext cx="7200000" cy="2022109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160000">
                      <a:extLst>
                        <a:ext uri="{9D8B030D-6E8A-4147-A177-3AD203B41FA5}">
                          <a16:colId xmlns:a16="http://schemas.microsoft.com/office/drawing/2014/main" val="2386628809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1604905730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334146143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3100742233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444528017"/>
                        </a:ext>
                      </a:extLst>
                    </a:gridCol>
                  </a:tblGrid>
                  <a:tr h="900000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4"/>
                          <a:stretch>
                            <a:fillRect l="-282" t="-676" r="-234085" b="-1263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-2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2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849936174"/>
                      </a:ext>
                    </a:extLst>
                  </a:tr>
                  <a:tr h="1122109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4"/>
                          <a:stretch>
                            <a:fillRect l="-282" t="-80541" r="-234085" b="-108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4"/>
                          <a:stretch>
                            <a:fillRect l="-172816" t="-80541" r="-303398" b="-108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4"/>
                          <a:stretch>
                            <a:fillRect l="-271498" t="-80541" r="-201932" b="-108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4"/>
                          <a:stretch>
                            <a:fillRect l="-371498" t="-80541" r="-101932" b="-108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4"/>
                          <a:stretch>
                            <a:fillRect l="-471498" t="-80541" r="-1932" b="-108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781688763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9F0FC74A-CAAB-480C-9873-46D173E45979}"/>
                  </a:ext>
                </a:extLst>
              </p:cNvPr>
              <p:cNvSpPr/>
              <p:nvPr/>
            </p:nvSpPr>
            <p:spPr>
              <a:xfrm>
                <a:off x="466857" y="4616470"/>
                <a:ext cx="8229600" cy="193065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3600" i="1" dirty="0" smtClean="0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600" b="0" i="0" dirty="0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3600" b="0" i="0" dirty="0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  <m:r>
                        <a:rPr lang="fr-FR" sz="3600" b="0" i="0" dirty="0" smtClean="0">
                          <a:solidFill>
                            <a:schemeClr val="accent3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fr-FR" sz="3600" i="1" dirty="0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600" b="0" i="0" dirty="0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3600" b="0" i="0" dirty="0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a:rPr lang="fr-FR" sz="3600" b="0" i="0" dirty="0" smtClean="0">
                          <a:solidFill>
                            <a:schemeClr val="accent3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fr-FR" sz="3600" i="1" dirty="0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600" b="0" i="0" dirty="0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3600" b="0" i="0" dirty="0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fr-FR" sz="3600" b="0" i="0" dirty="0" smtClean="0">
                          <a:solidFill>
                            <a:schemeClr val="accent3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3600" i="1" dirty="0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600" b="0" i="0" dirty="0" smtClean="0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  <m:t>9</m:t>
                          </m:r>
                        </m:num>
                        <m:den>
                          <m:r>
                            <a:rPr lang="fr-FR" sz="3600" b="0" i="0" dirty="0" smtClean="0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  <m:t>12</m:t>
                          </m:r>
                        </m:den>
                      </m:f>
                      <m:r>
                        <a:rPr lang="fr-FR" sz="3600" b="0" i="0" dirty="0" smtClean="0">
                          <a:solidFill>
                            <a:schemeClr val="accent3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3600" i="1" dirty="0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600" b="0" i="0" dirty="0" smtClean="0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fr-FR" sz="3600" b="0" i="0" dirty="0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fr-FR" sz="3600" b="0" i="0" dirty="0" smtClean="0">
                          <a:solidFill>
                            <a:schemeClr val="accent3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fr-FR" sz="3600" dirty="0">
                  <a:latin typeface="+mj-lt"/>
                </a:endParaRPr>
              </a:p>
              <a:p>
                <a:pPr algn="ctr"/>
                <a:r>
                  <a:rPr lang="fr-FR" sz="3600" dirty="0">
                    <a:latin typeface="+mj-lt"/>
                  </a:rPr>
                  <a:t>ou</a:t>
                </a:r>
                <a14:m>
                  <m:oMath xmlns:m="http://schemas.openxmlformats.org/officeDocument/2006/math">
                    <m:r>
                      <a:rPr lang="fr-FR" sz="3600" b="0" i="0" dirty="0" smtClean="0">
                        <a:solidFill>
                          <a:schemeClr val="accent3"/>
                        </a:solidFill>
                        <a:latin typeface="Cambria Math" panose="02040503050406030204" pitchFamily="18" charset="0"/>
                      </a:rPr>
                      <m:t> 1−</m:t>
                    </m:r>
                    <m:r>
                      <m:rPr>
                        <m:sty m:val="p"/>
                      </m:rPr>
                      <a:rPr lang="fr-FR" sz="3600" b="0" i="0">
                        <a:solidFill>
                          <a:schemeClr val="accent3"/>
                        </a:solidFill>
                        <a:latin typeface="Cambria Math" panose="02040503050406030204" pitchFamily="18" charset="0"/>
                      </a:rPr>
                      <m:t>P</m:t>
                    </m:r>
                    <m:d>
                      <m:dPr>
                        <m:ctrlPr>
                          <a:rPr lang="fr-FR" sz="3600" i="1">
                            <a:solidFill>
                              <a:schemeClr val="accent3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fr-FR" sz="3600" b="0" i="0">
                            <a:solidFill>
                              <a:schemeClr val="accent3"/>
                            </a:solidFill>
                            <a:latin typeface="Cambria Math" panose="02040503050406030204" pitchFamily="18" charset="0"/>
                          </a:rPr>
                          <m:t>X</m:t>
                        </m:r>
                        <m:r>
                          <a:rPr lang="fr-FR" sz="3600" b="0" i="0">
                            <a:solidFill>
                              <a:schemeClr val="accent3"/>
                            </a:solidFill>
                            <a:latin typeface="Cambria Math" panose="02040503050406030204" pitchFamily="18" charset="0"/>
                          </a:rPr>
                          <m:t>=−2</m:t>
                        </m:r>
                      </m:e>
                    </m:d>
                    <m:r>
                      <a:rPr lang="fr-FR" sz="3600" b="0" i="0" smtClean="0">
                        <a:solidFill>
                          <a:schemeClr val="accent3"/>
                        </a:solidFill>
                        <a:latin typeface="Cambria Math" panose="02040503050406030204" pitchFamily="18" charset="0"/>
                      </a:rPr>
                      <m:t>=1−</m:t>
                    </m:r>
                    <m:f>
                      <m:fPr>
                        <m:ctrlPr>
                          <a:rPr lang="fr-FR" sz="3600" i="1" smtClean="0">
                            <a:solidFill>
                              <a:schemeClr val="accent3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3600" b="0" i="0" smtClean="0">
                            <a:solidFill>
                              <a:schemeClr val="accent3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fr-FR" sz="3600" b="0" i="0" smtClean="0">
                            <a:solidFill>
                              <a:schemeClr val="accent3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endParaRPr lang="fr-FR" sz="3600" dirty="0"/>
              </a:p>
            </p:txBody>
          </p:sp>
        </mc:Choice>
        <mc:Fallback xmlns="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9F0FC74A-CAAB-480C-9873-46D173E4597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6857" y="4616470"/>
                <a:ext cx="8229600" cy="1930657"/>
              </a:xfrm>
              <a:prstGeom prst="rect">
                <a:avLst/>
              </a:prstGeom>
              <a:blipFill>
                <a:blip r:embed="rId5"/>
                <a:stretch>
                  <a:fillRect b="-4416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31099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533400" y="1844824"/>
            <a:ext cx="7851648" cy="1828800"/>
          </a:xfrm>
        </p:spPr>
        <p:txBody>
          <a:bodyPr anchor="ctr">
            <a:normAutofit/>
          </a:bodyPr>
          <a:lstStyle/>
          <a:p>
            <a:pPr algn="ctr"/>
            <a:r>
              <a:rPr lang="fr-FR" sz="8000" dirty="0"/>
              <a:t>Fin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467544" y="4124672"/>
            <a:ext cx="8359080" cy="1752600"/>
          </a:xfrm>
        </p:spPr>
        <p:txBody>
          <a:bodyPr anchor="ctr"/>
          <a:lstStyle/>
          <a:p>
            <a:pPr algn="ctr"/>
            <a:r>
              <a:rPr lang="fr-FR" dirty="0"/>
              <a:t>Activités mentales et automatismes en classe de première</a:t>
            </a:r>
          </a:p>
          <a:p>
            <a:pPr algn="ctr"/>
            <a:r>
              <a:rPr lang="fr-FR" dirty="0">
                <a:latin typeface="+mj-lt"/>
              </a:rPr>
              <a:t>IREM de Clermont-Ferrand</a:t>
            </a:r>
          </a:p>
        </p:txBody>
      </p:sp>
    </p:spTree>
    <p:extLst>
      <p:ext uri="{BB962C8B-B14F-4D97-AF65-F5344CB8AC3E}">
        <p14:creationId xmlns:p14="http://schemas.microsoft.com/office/powerpoint/2010/main" val="2356265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1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au 5">
                <a:extLst>
                  <a:ext uri="{FF2B5EF4-FFF2-40B4-BE49-F238E27FC236}">
                    <a16:creationId xmlns:a16="http://schemas.microsoft.com/office/drawing/2014/main" id="{B768045B-1E5F-4DF4-BBFC-ED10FCECF4CC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52523059"/>
                  </p:ext>
                </p:extLst>
              </p:nvPr>
            </p:nvGraphicFramePr>
            <p:xfrm>
              <a:off x="972000" y="2529000"/>
              <a:ext cx="7200000" cy="180000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160000">
                      <a:extLst>
                        <a:ext uri="{9D8B030D-6E8A-4147-A177-3AD203B41FA5}">
                          <a16:colId xmlns:a16="http://schemas.microsoft.com/office/drawing/2014/main" val="2386628809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1604905730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334146143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3100742233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444528017"/>
                        </a:ext>
                      </a:extLst>
                    </a:gridCol>
                  </a:tblGrid>
                  <a:tr h="90000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fr-FR" sz="3600" b="0" dirty="0">
                            <a:solidFill>
                              <a:schemeClr val="tx1"/>
                            </a:solidFill>
                            <a:latin typeface="+mj-lt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-3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7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15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849936174"/>
                      </a:ext>
                    </a:extLst>
                  </a:tr>
                  <a:tr h="90000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sty m:val="p"/>
                                  </m:rP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P</m:t>
                                </m:r>
                                <m: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m:rPr>
                                    <m:sty m:val="p"/>
                                  </m:rP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X</m:t>
                                </m:r>
                                <m: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  <m: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fr-FR" sz="3600" i="0" dirty="0">
                            <a:solidFill>
                              <a:schemeClr val="tx1"/>
                            </a:solidFill>
                            <a:latin typeface="+mj-lt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0,3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0,02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0,4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78168876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au 5">
                <a:extLst>
                  <a:ext uri="{FF2B5EF4-FFF2-40B4-BE49-F238E27FC236}">
                    <a16:creationId xmlns:a16="http://schemas.microsoft.com/office/drawing/2014/main" id="{B768045B-1E5F-4DF4-BBFC-ED10FCECF4CC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52523059"/>
                  </p:ext>
                </p:extLst>
              </p:nvPr>
            </p:nvGraphicFramePr>
            <p:xfrm>
              <a:off x="972000" y="2529000"/>
              <a:ext cx="7200000" cy="180000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160000">
                      <a:extLst>
                        <a:ext uri="{9D8B030D-6E8A-4147-A177-3AD203B41FA5}">
                          <a16:colId xmlns:a16="http://schemas.microsoft.com/office/drawing/2014/main" val="2386628809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1604905730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334146143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3100742233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444528017"/>
                        </a:ext>
                      </a:extLst>
                    </a:gridCol>
                  </a:tblGrid>
                  <a:tr h="900000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282" t="-671" r="-234085" b="-1100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-3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7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15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849936174"/>
                      </a:ext>
                    </a:extLst>
                  </a:tr>
                  <a:tr h="900000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282" t="-101351" r="-234085" b="-1081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0,3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0,02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0,4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781688763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2885101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2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au 5">
                <a:extLst>
                  <a:ext uri="{FF2B5EF4-FFF2-40B4-BE49-F238E27FC236}">
                    <a16:creationId xmlns:a16="http://schemas.microsoft.com/office/drawing/2014/main" id="{B768045B-1E5F-4DF4-BBFC-ED10FCECF4CC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22535630"/>
                  </p:ext>
                </p:extLst>
              </p:nvPr>
            </p:nvGraphicFramePr>
            <p:xfrm>
              <a:off x="972000" y="2529000"/>
              <a:ext cx="7200000" cy="180000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160000">
                      <a:extLst>
                        <a:ext uri="{9D8B030D-6E8A-4147-A177-3AD203B41FA5}">
                          <a16:colId xmlns:a16="http://schemas.microsoft.com/office/drawing/2014/main" val="2386628809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1604905730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334146143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3100742233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444528017"/>
                        </a:ext>
                      </a:extLst>
                    </a:gridCol>
                  </a:tblGrid>
                  <a:tr h="90000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fr-FR" sz="3600" b="0" dirty="0">
                            <a:solidFill>
                              <a:schemeClr val="tx1"/>
                            </a:solidFill>
                            <a:latin typeface="+mj-lt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2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3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4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849936174"/>
                      </a:ext>
                    </a:extLst>
                  </a:tr>
                  <a:tr h="90000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sty m:val="p"/>
                                  </m:rP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P</m:t>
                                </m:r>
                                <m: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m:rPr>
                                    <m:sty m:val="p"/>
                                  </m:rP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X</m:t>
                                </m:r>
                                <m: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  <m: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fr-FR" sz="3600" i="0" dirty="0">
                            <a:solidFill>
                              <a:schemeClr val="tx1"/>
                            </a:solidFill>
                            <a:latin typeface="+mj-lt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1,2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0,4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- 0,7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78168876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au 5">
                <a:extLst>
                  <a:ext uri="{FF2B5EF4-FFF2-40B4-BE49-F238E27FC236}">
                    <a16:creationId xmlns:a16="http://schemas.microsoft.com/office/drawing/2014/main" id="{B768045B-1E5F-4DF4-BBFC-ED10FCECF4CC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22535630"/>
                  </p:ext>
                </p:extLst>
              </p:nvPr>
            </p:nvGraphicFramePr>
            <p:xfrm>
              <a:off x="972000" y="2529000"/>
              <a:ext cx="7200000" cy="180000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160000">
                      <a:extLst>
                        <a:ext uri="{9D8B030D-6E8A-4147-A177-3AD203B41FA5}">
                          <a16:colId xmlns:a16="http://schemas.microsoft.com/office/drawing/2014/main" val="2386628809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1604905730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334146143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3100742233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444528017"/>
                        </a:ext>
                      </a:extLst>
                    </a:gridCol>
                  </a:tblGrid>
                  <a:tr h="900000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282" t="-671" r="-234085" b="-1100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2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3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4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849936174"/>
                      </a:ext>
                    </a:extLst>
                  </a:tr>
                  <a:tr h="900000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282" t="-101351" r="-234085" b="-1081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1,2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0,4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- 0,7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781688763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3569966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3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au 5">
                <a:extLst>
                  <a:ext uri="{FF2B5EF4-FFF2-40B4-BE49-F238E27FC236}">
                    <a16:creationId xmlns:a16="http://schemas.microsoft.com/office/drawing/2014/main" id="{B768045B-1E5F-4DF4-BBFC-ED10FCECF4CC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61230043"/>
                  </p:ext>
                </p:extLst>
              </p:nvPr>
            </p:nvGraphicFramePr>
            <p:xfrm>
              <a:off x="972000" y="2529000"/>
              <a:ext cx="7200000" cy="180000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160000">
                      <a:extLst>
                        <a:ext uri="{9D8B030D-6E8A-4147-A177-3AD203B41FA5}">
                          <a16:colId xmlns:a16="http://schemas.microsoft.com/office/drawing/2014/main" val="2386628809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1604905730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334146143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3100742233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444528017"/>
                        </a:ext>
                      </a:extLst>
                    </a:gridCol>
                  </a:tblGrid>
                  <a:tr h="90000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fr-FR" sz="3600" b="0" dirty="0">
                            <a:solidFill>
                              <a:schemeClr val="tx1"/>
                            </a:solidFill>
                            <a:latin typeface="+mj-lt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-10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-5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5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849936174"/>
                      </a:ext>
                    </a:extLst>
                  </a:tr>
                  <a:tr h="90000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sty m:val="p"/>
                                  </m:rP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P</m:t>
                                </m:r>
                                <m: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m:rPr>
                                    <m:sty m:val="p"/>
                                  </m:rP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X</m:t>
                                </m:r>
                                <m: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  <m: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fr-FR" sz="3600" i="0" dirty="0">
                            <a:solidFill>
                              <a:schemeClr val="tx1"/>
                            </a:solidFill>
                            <a:latin typeface="+mj-lt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0,16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0,2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0,04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0,6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78168876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au 5">
                <a:extLst>
                  <a:ext uri="{FF2B5EF4-FFF2-40B4-BE49-F238E27FC236}">
                    <a16:creationId xmlns:a16="http://schemas.microsoft.com/office/drawing/2014/main" id="{B768045B-1E5F-4DF4-BBFC-ED10FCECF4CC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61230043"/>
                  </p:ext>
                </p:extLst>
              </p:nvPr>
            </p:nvGraphicFramePr>
            <p:xfrm>
              <a:off x="972000" y="2529000"/>
              <a:ext cx="7200000" cy="180000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160000">
                      <a:extLst>
                        <a:ext uri="{9D8B030D-6E8A-4147-A177-3AD203B41FA5}">
                          <a16:colId xmlns:a16="http://schemas.microsoft.com/office/drawing/2014/main" val="2386628809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1604905730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334146143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3100742233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444528017"/>
                        </a:ext>
                      </a:extLst>
                    </a:gridCol>
                  </a:tblGrid>
                  <a:tr h="900000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282" t="-671" r="-234085" b="-1100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-10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-5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5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849936174"/>
                      </a:ext>
                    </a:extLst>
                  </a:tr>
                  <a:tr h="900000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282" t="-101351" r="-234085" b="-1081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0,16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0,2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0,04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0,6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781688763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40286679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4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au 5">
                <a:extLst>
                  <a:ext uri="{FF2B5EF4-FFF2-40B4-BE49-F238E27FC236}">
                    <a16:creationId xmlns:a16="http://schemas.microsoft.com/office/drawing/2014/main" id="{B768045B-1E5F-4DF4-BBFC-ED10FCECF4CC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51870336"/>
                  </p:ext>
                </p:extLst>
              </p:nvPr>
            </p:nvGraphicFramePr>
            <p:xfrm>
              <a:off x="972000" y="2529000"/>
              <a:ext cx="7200000" cy="180000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160000">
                      <a:extLst>
                        <a:ext uri="{9D8B030D-6E8A-4147-A177-3AD203B41FA5}">
                          <a16:colId xmlns:a16="http://schemas.microsoft.com/office/drawing/2014/main" val="2386628809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1604905730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334146143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3100742233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444528017"/>
                        </a:ext>
                      </a:extLst>
                    </a:gridCol>
                  </a:tblGrid>
                  <a:tr h="90000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fr-FR" sz="3600" b="0" dirty="0">
                            <a:solidFill>
                              <a:schemeClr val="tx1"/>
                            </a:solidFill>
                            <a:latin typeface="+mj-lt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0,5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1,5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2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2,5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849936174"/>
                      </a:ext>
                    </a:extLst>
                  </a:tr>
                  <a:tr h="90000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sty m:val="p"/>
                                  </m:rP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P</m:t>
                                </m:r>
                                <m: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m:rPr>
                                    <m:sty m:val="p"/>
                                  </m:rP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X</m:t>
                                </m:r>
                                <m: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  <m: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fr-FR" sz="3600" i="0" dirty="0">
                            <a:solidFill>
                              <a:schemeClr val="tx1"/>
                            </a:solidFill>
                            <a:latin typeface="+mj-lt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0,4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0,34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0,26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78168876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au 5">
                <a:extLst>
                  <a:ext uri="{FF2B5EF4-FFF2-40B4-BE49-F238E27FC236}">
                    <a16:creationId xmlns:a16="http://schemas.microsoft.com/office/drawing/2014/main" id="{B768045B-1E5F-4DF4-BBFC-ED10FCECF4CC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51870336"/>
                  </p:ext>
                </p:extLst>
              </p:nvPr>
            </p:nvGraphicFramePr>
            <p:xfrm>
              <a:off x="972000" y="2529000"/>
              <a:ext cx="7200000" cy="180000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160000">
                      <a:extLst>
                        <a:ext uri="{9D8B030D-6E8A-4147-A177-3AD203B41FA5}">
                          <a16:colId xmlns:a16="http://schemas.microsoft.com/office/drawing/2014/main" val="2386628809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1604905730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334146143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3100742233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444528017"/>
                        </a:ext>
                      </a:extLst>
                    </a:gridCol>
                  </a:tblGrid>
                  <a:tr h="900000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282" t="-671" r="-234085" b="-1100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0,5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1,5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2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2,5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849936174"/>
                      </a:ext>
                    </a:extLst>
                  </a:tr>
                  <a:tr h="900000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282" t="-101351" r="-234085" b="-1081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0,4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0,34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0,26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781688763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3445432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5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au 5">
                <a:extLst>
                  <a:ext uri="{FF2B5EF4-FFF2-40B4-BE49-F238E27FC236}">
                    <a16:creationId xmlns:a16="http://schemas.microsoft.com/office/drawing/2014/main" id="{B768045B-1E5F-4DF4-BBFC-ED10FCECF4CC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98922342"/>
                  </p:ext>
                </p:extLst>
              </p:nvPr>
            </p:nvGraphicFramePr>
            <p:xfrm>
              <a:off x="1602000" y="2529000"/>
              <a:ext cx="5940000" cy="180000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160000">
                      <a:extLst>
                        <a:ext uri="{9D8B030D-6E8A-4147-A177-3AD203B41FA5}">
                          <a16:colId xmlns:a16="http://schemas.microsoft.com/office/drawing/2014/main" val="2386628809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1604905730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334146143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3100742233"/>
                        </a:ext>
                      </a:extLst>
                    </a:gridCol>
                  </a:tblGrid>
                  <a:tr h="90000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fr-FR" sz="3600" b="0" dirty="0">
                            <a:solidFill>
                              <a:schemeClr val="tx1"/>
                            </a:solidFill>
                            <a:latin typeface="+mj-lt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0,4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0,5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849936174"/>
                      </a:ext>
                    </a:extLst>
                  </a:tr>
                  <a:tr h="90000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sty m:val="p"/>
                                  </m:rP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P</m:t>
                                </m:r>
                                <m: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m:rPr>
                                    <m:sty m:val="p"/>
                                  </m:rP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X</m:t>
                                </m:r>
                                <m: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  <m: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fr-FR" sz="3600" i="0" dirty="0">
                            <a:solidFill>
                              <a:schemeClr val="tx1"/>
                            </a:solidFill>
                            <a:latin typeface="+mj-lt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0,4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0,5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78168876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au 5">
                <a:extLst>
                  <a:ext uri="{FF2B5EF4-FFF2-40B4-BE49-F238E27FC236}">
                    <a16:creationId xmlns:a16="http://schemas.microsoft.com/office/drawing/2014/main" id="{B768045B-1E5F-4DF4-BBFC-ED10FCECF4CC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98922342"/>
                  </p:ext>
                </p:extLst>
              </p:nvPr>
            </p:nvGraphicFramePr>
            <p:xfrm>
              <a:off x="1602000" y="2529000"/>
              <a:ext cx="5940000" cy="180000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160000">
                      <a:extLst>
                        <a:ext uri="{9D8B030D-6E8A-4147-A177-3AD203B41FA5}">
                          <a16:colId xmlns:a16="http://schemas.microsoft.com/office/drawing/2014/main" val="2386628809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1604905730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334146143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3100742233"/>
                        </a:ext>
                      </a:extLst>
                    </a:gridCol>
                  </a:tblGrid>
                  <a:tr h="900000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282" t="-671" r="-176056" b="-1100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0,4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0,5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849936174"/>
                      </a:ext>
                    </a:extLst>
                  </a:tr>
                  <a:tr h="900000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282" t="-101351" r="-176056" b="-1081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0,4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0,5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781688763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2287463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r-FR" dirty="0"/>
              <a:t>Calculer une probabilité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fr-FR" altLang="fr-FR" sz="3600" dirty="0"/>
              <a:t>Dans chacun des cas suivants, on donne la loi de probabilité d’une variable aléatoire X. </a:t>
            </a:r>
          </a:p>
          <a:p>
            <a:pPr marL="0" indent="0" algn="ctr">
              <a:buNone/>
            </a:pPr>
            <a:br>
              <a:rPr lang="fr-FR" altLang="fr-FR" sz="3600" dirty="0"/>
            </a:br>
            <a:r>
              <a:rPr lang="fr-FR" altLang="fr-FR" sz="3600" dirty="0"/>
              <a:t>Calculer mentalement la probabilité demandée.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084628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6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au 5">
                <a:extLst>
                  <a:ext uri="{FF2B5EF4-FFF2-40B4-BE49-F238E27FC236}">
                    <a16:creationId xmlns:a16="http://schemas.microsoft.com/office/drawing/2014/main" id="{B768045B-1E5F-4DF4-BBFC-ED10FCECF4CC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59207813"/>
                  </p:ext>
                </p:extLst>
              </p:nvPr>
            </p:nvGraphicFramePr>
            <p:xfrm>
              <a:off x="972000" y="2529000"/>
              <a:ext cx="7200000" cy="180000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160000">
                      <a:extLst>
                        <a:ext uri="{9D8B030D-6E8A-4147-A177-3AD203B41FA5}">
                          <a16:colId xmlns:a16="http://schemas.microsoft.com/office/drawing/2014/main" val="2386628809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1604905730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334146143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3100742233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444528017"/>
                        </a:ext>
                      </a:extLst>
                    </a:gridCol>
                  </a:tblGrid>
                  <a:tr h="90000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fr-FR" sz="3600" b="0" dirty="0">
                            <a:solidFill>
                              <a:schemeClr val="tx1"/>
                            </a:solidFill>
                            <a:latin typeface="+mj-lt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2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7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849936174"/>
                      </a:ext>
                    </a:extLst>
                  </a:tr>
                  <a:tr h="90000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sty m:val="p"/>
                                  </m:rP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P</m:t>
                                </m:r>
                                <m: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m:rPr>
                                    <m:sty m:val="p"/>
                                  </m:rP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X</m:t>
                                </m:r>
                                <m: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fr-FR" sz="36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  <m:r>
                                  <a:rPr lang="fr-FR" sz="3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fr-FR" sz="3600" i="0" dirty="0">
                            <a:solidFill>
                              <a:schemeClr val="tx1"/>
                            </a:solidFill>
                            <a:latin typeface="+mj-lt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0,02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0,2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sz="3600" dirty="0">
                            <a:solidFill>
                              <a:schemeClr val="tx1"/>
                            </a:solidFill>
                            <a:latin typeface="+mj-lt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0,4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78168876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au 5">
                <a:extLst>
                  <a:ext uri="{FF2B5EF4-FFF2-40B4-BE49-F238E27FC236}">
                    <a16:creationId xmlns:a16="http://schemas.microsoft.com/office/drawing/2014/main" id="{B768045B-1E5F-4DF4-BBFC-ED10FCECF4CC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59207813"/>
                  </p:ext>
                </p:extLst>
              </p:nvPr>
            </p:nvGraphicFramePr>
            <p:xfrm>
              <a:off x="972000" y="2529000"/>
              <a:ext cx="7200000" cy="180000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160000">
                      <a:extLst>
                        <a:ext uri="{9D8B030D-6E8A-4147-A177-3AD203B41FA5}">
                          <a16:colId xmlns:a16="http://schemas.microsoft.com/office/drawing/2014/main" val="2386628809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1604905730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334146143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3100742233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444528017"/>
                        </a:ext>
                      </a:extLst>
                    </a:gridCol>
                  </a:tblGrid>
                  <a:tr h="900000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282" t="-671" r="-234085" b="-1100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2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7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849936174"/>
                      </a:ext>
                    </a:extLst>
                  </a:tr>
                  <a:tr h="900000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282" t="-101351" r="-234085" b="-1081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0,02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0,2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sz="3600" dirty="0">
                            <a:solidFill>
                              <a:schemeClr val="tx1"/>
                            </a:solidFill>
                            <a:latin typeface="+mj-lt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dirty="0">
                              <a:solidFill>
                                <a:schemeClr val="tx1"/>
                              </a:solidFill>
                              <a:latin typeface="+mj-lt"/>
                            </a:rPr>
                            <a:t>0,4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781688763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A571120F-494A-4BD5-BD7C-0CD970AE16A8}"/>
                  </a:ext>
                </a:extLst>
              </p:cNvPr>
              <p:cNvSpPr/>
              <p:nvPr/>
            </p:nvSpPr>
            <p:spPr>
              <a:xfrm>
                <a:off x="3326018" y="4972857"/>
                <a:ext cx="2491964" cy="707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fr-FR" sz="4000" smtClean="0">
                          <a:latin typeface="Cambria Math" panose="02040503050406030204" pitchFamily="18" charset="0"/>
                        </a:rPr>
                        <m:t>P</m:t>
                      </m:r>
                      <m:d>
                        <m:dPr>
                          <m:ctrlPr>
                            <a:rPr lang="fr-FR" sz="40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m:rPr>
                              <m:sty m:val="p"/>
                            </m:rPr>
                            <a:rPr lang="fr-FR" sz="4000" smtClean="0">
                              <a:latin typeface="Cambria Math" panose="02040503050406030204" pitchFamily="18" charset="0"/>
                            </a:rPr>
                            <m:t>X</m:t>
                          </m:r>
                          <m:r>
                            <a:rPr lang="fr-FR" sz="4000" smtClean="0">
                              <a:latin typeface="Cambria Math" panose="02040503050406030204" pitchFamily="18" charset="0"/>
                            </a:rPr>
                            <m:t>=</m:t>
                          </m:r>
                          <m:r>
                            <a:rPr lang="fr-FR" sz="400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</m:d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?</m:t>
                      </m:r>
                    </m:oMath>
                  </m:oMathPara>
                </a14:m>
                <a:endParaRPr lang="fr-FR" sz="4000" dirty="0"/>
              </a:p>
            </p:txBody>
          </p:sp>
        </mc:Choice>
        <mc:Fallback xmlns=""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A571120F-494A-4BD5-BD7C-0CD970AE16A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26018" y="4972857"/>
                <a:ext cx="2491964" cy="70788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3417498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ébit">
  <a:themeElements>
    <a:clrScheme name="Vagues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Débit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Débit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527</TotalTime>
  <Words>621</Words>
  <Application>Microsoft Office PowerPoint</Application>
  <PresentationFormat>Affichage à l'écran (4:3)</PresentationFormat>
  <Paragraphs>278</Paragraphs>
  <Slides>26</Slides>
  <Notes>4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26</vt:i4>
      </vt:variant>
    </vt:vector>
  </HeadingPairs>
  <TitlesOfParts>
    <vt:vector size="31" baseType="lpstr">
      <vt:lpstr>Calibri</vt:lpstr>
      <vt:lpstr>Cambria Math</vt:lpstr>
      <vt:lpstr>Constantia</vt:lpstr>
      <vt:lpstr>Wingdings 2</vt:lpstr>
      <vt:lpstr>Débit</vt:lpstr>
      <vt:lpstr>Variable aléatoire Série 5</vt:lpstr>
      <vt:lpstr>Reconnaître une loi de probabilité</vt:lpstr>
      <vt:lpstr>Question 1 </vt:lpstr>
      <vt:lpstr>Question 2 </vt:lpstr>
      <vt:lpstr>Question 3 </vt:lpstr>
      <vt:lpstr>Question 4 </vt:lpstr>
      <vt:lpstr>Question 5 </vt:lpstr>
      <vt:lpstr>Calculer une probabilité</vt:lpstr>
      <vt:lpstr>Question 6 </vt:lpstr>
      <vt:lpstr>Question 7 </vt:lpstr>
      <vt:lpstr>Question 8 </vt:lpstr>
      <vt:lpstr>Question 9 </vt:lpstr>
      <vt:lpstr>Question 10 </vt:lpstr>
      <vt:lpstr>Correction</vt:lpstr>
      <vt:lpstr>Question 1 </vt:lpstr>
      <vt:lpstr>Question 2 </vt:lpstr>
      <vt:lpstr>Question 3 </vt:lpstr>
      <vt:lpstr>Question 4 </vt:lpstr>
      <vt:lpstr>Question 5 </vt:lpstr>
      <vt:lpstr>Calculer une probabilité</vt:lpstr>
      <vt:lpstr>Question 6 </vt:lpstr>
      <vt:lpstr>Question 7 </vt:lpstr>
      <vt:lpstr>Question 8 </vt:lpstr>
      <vt:lpstr>Question 9 </vt:lpstr>
      <vt:lpstr>Question 10 </vt:lpstr>
      <vt:lpstr>Fin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variable aléatoire</dc:title>
  <dc:creator>véro</dc:creator>
  <cp:lastModifiedBy>christine coitout</cp:lastModifiedBy>
  <cp:revision>115</cp:revision>
  <dcterms:created xsi:type="dcterms:W3CDTF">2017-06-06T15:31:06Z</dcterms:created>
  <dcterms:modified xsi:type="dcterms:W3CDTF">2020-09-11T16:44:32Z</dcterms:modified>
</cp:coreProperties>
</file>